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18" r:id="rId3"/>
    <p:sldId id="335" r:id="rId4"/>
    <p:sldId id="333" r:id="rId5"/>
    <p:sldId id="351" r:id="rId6"/>
    <p:sldId id="341" r:id="rId7"/>
    <p:sldId id="343" r:id="rId8"/>
    <p:sldId id="342" r:id="rId9"/>
    <p:sldId id="344" r:id="rId10"/>
    <p:sldId id="345" r:id="rId11"/>
    <p:sldId id="346" r:id="rId12"/>
    <p:sldId id="336" r:id="rId13"/>
    <p:sldId id="337" r:id="rId14"/>
    <p:sldId id="347" r:id="rId15"/>
    <p:sldId id="339" r:id="rId16"/>
    <p:sldId id="348" r:id="rId17"/>
    <p:sldId id="352" r:id="rId18"/>
    <p:sldId id="295" r:id="rId19"/>
    <p:sldId id="353" r:id="rId20"/>
    <p:sldId id="355" r:id="rId21"/>
    <p:sldId id="357" r:id="rId22"/>
    <p:sldId id="359" r:id="rId23"/>
    <p:sldId id="360" r:id="rId24"/>
    <p:sldId id="358" r:id="rId25"/>
    <p:sldId id="315" r:id="rId26"/>
    <p:sldId id="316" r:id="rId27"/>
    <p:sldId id="317" r:id="rId28"/>
    <p:sldId id="319" r:id="rId29"/>
    <p:sldId id="349" r:id="rId30"/>
    <p:sldId id="314" r:id="rId31"/>
    <p:sldId id="322" r:id="rId32"/>
    <p:sldId id="321" r:id="rId33"/>
    <p:sldId id="323" r:id="rId34"/>
    <p:sldId id="324" r:id="rId35"/>
    <p:sldId id="354" r:id="rId36"/>
    <p:sldId id="325" r:id="rId37"/>
    <p:sldId id="308" r:id="rId38"/>
    <p:sldId id="326" r:id="rId39"/>
    <p:sldId id="327" r:id="rId40"/>
    <p:sldId id="328" r:id="rId41"/>
    <p:sldId id="329" r:id="rId42"/>
    <p:sldId id="330" r:id="rId43"/>
    <p:sldId id="356" r:id="rId44"/>
    <p:sldId id="350" r:id="rId45"/>
    <p:sldId id="271" r:id="rId46"/>
    <p:sldId id="331" r:id="rId47"/>
    <p:sldId id="340" r:id="rId48"/>
    <p:sldId id="332" r:id="rId49"/>
    <p:sldId id="275" r:id="rId50"/>
    <p:sldId id="264" r:id="rId51"/>
  </p:sldIdLst>
  <p:sldSz cx="12192000" cy="6858000"/>
  <p:notesSz cx="6735763" cy="98663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A50021"/>
    <a:srgbClr val="FFFFCC"/>
    <a:srgbClr val="CCFFCC"/>
    <a:srgbClr val="FFCC66"/>
    <a:srgbClr val="FFCC00"/>
    <a:srgbClr val="0A66AD"/>
    <a:srgbClr val="CCFFFF"/>
    <a:srgbClr val="FF99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41065C-4732-D040-93B5-ECF1CB2004F5}" v="113" dt="2025-07-12T07:49:18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8" autoAdjust="0"/>
    <p:restoredTop sz="92094" autoAdjust="0"/>
  </p:normalViewPr>
  <p:slideViewPr>
    <p:cSldViewPr snapToGrid="0">
      <p:cViewPr varScale="1">
        <p:scale>
          <a:sx n="103" d="100"/>
          <a:sy n="103" d="100"/>
        </p:scale>
        <p:origin x="16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40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C2455A-445D-3E40-AAB2-4DFA34F4C694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DA32C4D-FD8E-3140-A521-BF5B39D957AA}">
      <dgm:prSet phldrT="[文本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基於模型</a:t>
          </a:r>
        </a:p>
      </dgm:t>
    </dgm:pt>
    <dgm:pt modelId="{CA51220A-57FA-4844-8141-22459123CDC1}" type="parTrans" cxnId="{8B26C520-8591-B349-B569-DE1FDF92255B}">
      <dgm:prSet/>
      <dgm:spPr/>
      <dgm:t>
        <a:bodyPr/>
        <a:lstStyle/>
        <a:p>
          <a:endParaRPr lang="zh-CN" altLang="en-US"/>
        </a:p>
      </dgm:t>
    </dgm:pt>
    <dgm:pt modelId="{829AEE98-63E1-D649-A3AD-FBB227819318}" type="sibTrans" cxnId="{8B26C520-8591-B349-B569-DE1FDF92255B}">
      <dgm:prSet/>
      <dgm:spPr/>
      <dgm:t>
        <a:bodyPr/>
        <a:lstStyle/>
        <a:p>
          <a:endParaRPr lang="zh-CN" altLang="en-US"/>
        </a:p>
      </dgm:t>
    </dgm:pt>
    <dgm:pt modelId="{564292D7-14D8-CF4C-B317-7A6D298C2184}">
      <dgm:prSet phldrT="[文本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動態規劃</a:t>
          </a:r>
        </a:p>
      </dgm:t>
    </dgm:pt>
    <dgm:pt modelId="{BB99BAFF-5A96-8046-ABBC-EA4DB00B262C}" type="parTrans" cxnId="{12C918C7-FBB0-B148-8E0E-9D15AE5490AD}">
      <dgm:prSet/>
      <dgm:spPr/>
      <dgm:t>
        <a:bodyPr/>
        <a:lstStyle/>
        <a:p>
          <a:endParaRPr lang="zh-CN" altLang="en-US"/>
        </a:p>
      </dgm:t>
    </dgm:pt>
    <dgm:pt modelId="{5B575F63-850F-3243-AC2B-A68C581CF60B}" type="sibTrans" cxnId="{12C918C7-FBB0-B148-8E0E-9D15AE5490AD}">
      <dgm:prSet/>
      <dgm:spPr/>
      <dgm:t>
        <a:bodyPr/>
        <a:lstStyle/>
        <a:p>
          <a:endParaRPr lang="zh-CN" altLang="en-US"/>
        </a:p>
      </dgm:t>
    </dgm:pt>
    <dgm:pt modelId="{13E18665-3E1D-A740-BB62-4CFFDD0AC09F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強化學習</a:t>
          </a:r>
        </a:p>
      </dgm:t>
    </dgm:pt>
    <dgm:pt modelId="{876DF81E-0B34-7147-B6EB-5130E1BDF0A7}" type="parTrans" cxnId="{249CEB6F-43C4-824F-9E87-2DB1FE60B072}">
      <dgm:prSet/>
      <dgm:spPr/>
      <dgm:t>
        <a:bodyPr/>
        <a:lstStyle/>
        <a:p>
          <a:endParaRPr lang="zh-CN" altLang="en-US"/>
        </a:p>
      </dgm:t>
    </dgm:pt>
    <dgm:pt modelId="{949606E7-E0C1-F842-8CEF-F3615C11B33E}" type="sibTrans" cxnId="{249CEB6F-43C4-824F-9E87-2DB1FE60B072}">
      <dgm:prSet/>
      <dgm:spPr/>
      <dgm:t>
        <a:bodyPr/>
        <a:lstStyle/>
        <a:p>
          <a:endParaRPr lang="zh-CN" altLang="en-US"/>
        </a:p>
      </dgm:t>
    </dgm:pt>
    <dgm:pt modelId="{88A6580B-85B7-2F4A-97D4-5D7E2B1AB6C7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無模型</a:t>
          </a:r>
        </a:p>
      </dgm:t>
    </dgm:pt>
    <dgm:pt modelId="{06B2E4E0-B740-2A40-9D97-76A763E870B3}" type="parTrans" cxnId="{EBDDC84E-D701-2D4B-989C-E959C4542B44}">
      <dgm:prSet/>
      <dgm:spPr/>
      <dgm:t>
        <a:bodyPr/>
        <a:lstStyle/>
        <a:p>
          <a:endParaRPr lang="zh-CN" altLang="en-US"/>
        </a:p>
      </dgm:t>
    </dgm:pt>
    <dgm:pt modelId="{34EC89CA-F06A-6846-995D-5EF892EB1B56}" type="sibTrans" cxnId="{EBDDC84E-D701-2D4B-989C-E959C4542B44}">
      <dgm:prSet/>
      <dgm:spPr/>
      <dgm:t>
        <a:bodyPr/>
        <a:lstStyle/>
        <a:p>
          <a:endParaRPr lang="zh-CN" altLang="en-US"/>
        </a:p>
      </dgm:t>
    </dgm:pt>
    <dgm:pt modelId="{694AB6F9-DA8D-AB49-9306-1CA379216E6B}">
      <dgm:prSet phldrT="[文本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蒙特卡洛樹搜索</a:t>
          </a:r>
        </a:p>
      </dgm:t>
    </dgm:pt>
    <dgm:pt modelId="{C20812FF-2875-8C4E-83C0-962C8F0486E9}" type="parTrans" cxnId="{F5D6E304-F24E-B245-8E25-810C013FDF55}">
      <dgm:prSet/>
      <dgm:spPr/>
      <dgm:t>
        <a:bodyPr/>
        <a:lstStyle/>
        <a:p>
          <a:endParaRPr lang="zh-CN" altLang="en-US"/>
        </a:p>
      </dgm:t>
    </dgm:pt>
    <dgm:pt modelId="{1CE6D45B-AC95-A54F-8034-543036E1127D}" type="sibTrans" cxnId="{F5D6E304-F24E-B245-8E25-810C013FDF55}">
      <dgm:prSet/>
      <dgm:spPr/>
      <dgm:t>
        <a:bodyPr/>
        <a:lstStyle/>
        <a:p>
          <a:endParaRPr lang="zh-CN" altLang="en-US"/>
        </a:p>
      </dgm:t>
    </dgm:pt>
    <dgm:pt modelId="{C8AC0D88-4689-DF47-A986-37ED5B1CA418}" type="pres">
      <dgm:prSet presAssocID="{43C2455A-445D-3E40-AAB2-4DFA34F4C69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5D6D04B-BF95-4F49-A899-9C82470ED6B1}" type="pres">
      <dgm:prSet presAssocID="{13E18665-3E1D-A740-BB62-4CFFDD0AC09F}" presName="root1" presStyleCnt="0"/>
      <dgm:spPr/>
    </dgm:pt>
    <dgm:pt modelId="{D0F35132-E104-564B-9A65-A0CFCF497DF4}" type="pres">
      <dgm:prSet presAssocID="{13E18665-3E1D-A740-BB62-4CFFDD0AC09F}" presName="LevelOneTextNode" presStyleLbl="node0" presStyleIdx="0" presStyleCnt="1" custScaleX="41566" custScaleY="32986" custLinFactNeighborX="-11497" custLinFactNeighborY="697">
        <dgm:presLayoutVars>
          <dgm:chPref val="3"/>
        </dgm:presLayoutVars>
      </dgm:prSet>
      <dgm:spPr/>
    </dgm:pt>
    <dgm:pt modelId="{8FCCEF70-FAD5-1C49-81CA-EA1A872BB50D}" type="pres">
      <dgm:prSet presAssocID="{13E18665-3E1D-A740-BB62-4CFFDD0AC09F}" presName="level2hierChild" presStyleCnt="0"/>
      <dgm:spPr/>
    </dgm:pt>
    <dgm:pt modelId="{0045E0F8-F916-C540-A41A-9DDC3486187C}" type="pres">
      <dgm:prSet presAssocID="{CA51220A-57FA-4844-8141-22459123CDC1}" presName="conn2-1" presStyleLbl="parChTrans1D2" presStyleIdx="0" presStyleCnt="2"/>
      <dgm:spPr/>
    </dgm:pt>
    <dgm:pt modelId="{D309D4BE-BC03-A646-AFEF-C9894AF99B64}" type="pres">
      <dgm:prSet presAssocID="{CA51220A-57FA-4844-8141-22459123CDC1}" presName="connTx" presStyleLbl="parChTrans1D2" presStyleIdx="0" presStyleCnt="2"/>
      <dgm:spPr/>
    </dgm:pt>
    <dgm:pt modelId="{765A789A-5723-214B-B932-FC39BB2332A0}" type="pres">
      <dgm:prSet presAssocID="{0DA32C4D-FD8E-3140-A521-BF5B39D957AA}" presName="root2" presStyleCnt="0"/>
      <dgm:spPr/>
    </dgm:pt>
    <dgm:pt modelId="{4EB15023-2EDC-C94D-B217-9504D2942C69}" type="pres">
      <dgm:prSet presAssocID="{0DA32C4D-FD8E-3140-A521-BF5B39D957AA}" presName="LevelTwoTextNode" presStyleLbl="node2" presStyleIdx="0" presStyleCnt="2" custScaleX="41566" custScaleY="32986" custLinFactNeighborX="-220" custLinFactNeighborY="-10837">
        <dgm:presLayoutVars>
          <dgm:chPref val="3"/>
        </dgm:presLayoutVars>
      </dgm:prSet>
      <dgm:spPr/>
    </dgm:pt>
    <dgm:pt modelId="{4B3BCCF2-C49C-7149-960C-3574CD572A4C}" type="pres">
      <dgm:prSet presAssocID="{0DA32C4D-FD8E-3140-A521-BF5B39D957AA}" presName="level3hierChild" presStyleCnt="0"/>
      <dgm:spPr/>
    </dgm:pt>
    <dgm:pt modelId="{D557B3DF-3908-754F-BED8-2F4F78AE7F3E}" type="pres">
      <dgm:prSet presAssocID="{BB99BAFF-5A96-8046-ABBC-EA4DB00B262C}" presName="conn2-1" presStyleLbl="parChTrans1D3" presStyleIdx="0" presStyleCnt="2"/>
      <dgm:spPr/>
    </dgm:pt>
    <dgm:pt modelId="{E9A314DE-ECC7-3B41-8BB3-0983468F7E12}" type="pres">
      <dgm:prSet presAssocID="{BB99BAFF-5A96-8046-ABBC-EA4DB00B262C}" presName="connTx" presStyleLbl="parChTrans1D3" presStyleIdx="0" presStyleCnt="2"/>
      <dgm:spPr/>
    </dgm:pt>
    <dgm:pt modelId="{7BD14F9A-4406-5742-A65B-41387C90F92F}" type="pres">
      <dgm:prSet presAssocID="{564292D7-14D8-CF4C-B317-7A6D298C2184}" presName="root2" presStyleCnt="0"/>
      <dgm:spPr/>
    </dgm:pt>
    <dgm:pt modelId="{1C93E9EB-CF71-5441-BBC5-DE441465E28D}" type="pres">
      <dgm:prSet presAssocID="{564292D7-14D8-CF4C-B317-7A6D298C2184}" presName="LevelTwoTextNode" presStyleLbl="node3" presStyleIdx="0" presStyleCnt="2" custScaleX="41566" custScaleY="32986" custLinFactNeighborX="-5266" custLinFactNeighborY="-2626">
        <dgm:presLayoutVars>
          <dgm:chPref val="3"/>
        </dgm:presLayoutVars>
      </dgm:prSet>
      <dgm:spPr/>
    </dgm:pt>
    <dgm:pt modelId="{AEFB3E22-F042-9540-B3F5-11BB98226459}" type="pres">
      <dgm:prSet presAssocID="{564292D7-14D8-CF4C-B317-7A6D298C2184}" presName="level3hierChild" presStyleCnt="0"/>
      <dgm:spPr/>
    </dgm:pt>
    <dgm:pt modelId="{00C1E5B2-0C5B-E341-B0EA-71D289A9F0E5}" type="pres">
      <dgm:prSet presAssocID="{C20812FF-2875-8C4E-83C0-962C8F0486E9}" presName="conn2-1" presStyleLbl="parChTrans1D3" presStyleIdx="1" presStyleCnt="2"/>
      <dgm:spPr/>
    </dgm:pt>
    <dgm:pt modelId="{549CD77D-E948-0B48-9928-5A6D2A757155}" type="pres">
      <dgm:prSet presAssocID="{C20812FF-2875-8C4E-83C0-962C8F0486E9}" presName="connTx" presStyleLbl="parChTrans1D3" presStyleIdx="1" presStyleCnt="2"/>
      <dgm:spPr/>
    </dgm:pt>
    <dgm:pt modelId="{D6D13F31-F547-6844-9165-FC362087B85C}" type="pres">
      <dgm:prSet presAssocID="{694AB6F9-DA8D-AB49-9306-1CA379216E6B}" presName="root2" presStyleCnt="0"/>
      <dgm:spPr/>
    </dgm:pt>
    <dgm:pt modelId="{2F14DBAC-CAF9-504A-A115-15C246161046}" type="pres">
      <dgm:prSet presAssocID="{694AB6F9-DA8D-AB49-9306-1CA379216E6B}" presName="LevelTwoTextNode" presStyleLbl="node3" presStyleIdx="1" presStyleCnt="2" custScaleX="65859" custScaleY="32986" custLinFactNeighborX="-4937" custLinFactNeighborY="-2545">
        <dgm:presLayoutVars>
          <dgm:chPref val="3"/>
        </dgm:presLayoutVars>
      </dgm:prSet>
      <dgm:spPr/>
    </dgm:pt>
    <dgm:pt modelId="{E39C09B0-1BA3-1041-8FCA-9A62888093A2}" type="pres">
      <dgm:prSet presAssocID="{694AB6F9-DA8D-AB49-9306-1CA379216E6B}" presName="level3hierChild" presStyleCnt="0"/>
      <dgm:spPr/>
    </dgm:pt>
    <dgm:pt modelId="{5E0F7248-AAEB-EF49-AA8E-6C418F49A203}" type="pres">
      <dgm:prSet presAssocID="{06B2E4E0-B740-2A40-9D97-76A763E870B3}" presName="conn2-1" presStyleLbl="parChTrans1D2" presStyleIdx="1" presStyleCnt="2"/>
      <dgm:spPr/>
    </dgm:pt>
    <dgm:pt modelId="{C34680EA-1034-2640-8069-688A2EC65D39}" type="pres">
      <dgm:prSet presAssocID="{06B2E4E0-B740-2A40-9D97-76A763E870B3}" presName="connTx" presStyleLbl="parChTrans1D2" presStyleIdx="1" presStyleCnt="2"/>
      <dgm:spPr/>
    </dgm:pt>
    <dgm:pt modelId="{2F1435C5-6B46-F041-817F-FCBBF1020E91}" type="pres">
      <dgm:prSet presAssocID="{88A6580B-85B7-2F4A-97D4-5D7E2B1AB6C7}" presName="root2" presStyleCnt="0"/>
      <dgm:spPr/>
    </dgm:pt>
    <dgm:pt modelId="{C10409BB-2473-674D-BCCF-2C3BF060505C}" type="pres">
      <dgm:prSet presAssocID="{88A6580B-85B7-2F4A-97D4-5D7E2B1AB6C7}" presName="LevelTwoTextNode" presStyleLbl="node2" presStyleIdx="1" presStyleCnt="2" custScaleX="41566" custScaleY="32986">
        <dgm:presLayoutVars>
          <dgm:chPref val="3"/>
        </dgm:presLayoutVars>
      </dgm:prSet>
      <dgm:spPr/>
    </dgm:pt>
    <dgm:pt modelId="{36AA3364-DF6D-CB44-A27B-FF995BA60E72}" type="pres">
      <dgm:prSet presAssocID="{88A6580B-85B7-2F4A-97D4-5D7E2B1AB6C7}" presName="level3hierChild" presStyleCnt="0"/>
      <dgm:spPr/>
    </dgm:pt>
  </dgm:ptLst>
  <dgm:cxnLst>
    <dgm:cxn modelId="{F5D6E304-F24E-B245-8E25-810C013FDF55}" srcId="{0DA32C4D-FD8E-3140-A521-BF5B39D957AA}" destId="{694AB6F9-DA8D-AB49-9306-1CA379216E6B}" srcOrd="1" destOrd="0" parTransId="{C20812FF-2875-8C4E-83C0-962C8F0486E9}" sibTransId="{1CE6D45B-AC95-A54F-8034-543036E1127D}"/>
    <dgm:cxn modelId="{A73CA605-3467-6846-ACB7-E8A178FB3365}" type="presOf" srcId="{CA51220A-57FA-4844-8141-22459123CDC1}" destId="{0045E0F8-F916-C540-A41A-9DDC3486187C}" srcOrd="0" destOrd="0" presId="urn:microsoft.com/office/officeart/2005/8/layout/hierarchy2"/>
    <dgm:cxn modelId="{0379AF1D-3AB4-E642-9761-EDEF7EEB95E7}" type="presOf" srcId="{BB99BAFF-5A96-8046-ABBC-EA4DB00B262C}" destId="{D557B3DF-3908-754F-BED8-2F4F78AE7F3E}" srcOrd="0" destOrd="0" presId="urn:microsoft.com/office/officeart/2005/8/layout/hierarchy2"/>
    <dgm:cxn modelId="{8B26C520-8591-B349-B569-DE1FDF92255B}" srcId="{13E18665-3E1D-A740-BB62-4CFFDD0AC09F}" destId="{0DA32C4D-FD8E-3140-A521-BF5B39D957AA}" srcOrd="0" destOrd="0" parTransId="{CA51220A-57FA-4844-8141-22459123CDC1}" sibTransId="{829AEE98-63E1-D649-A3AD-FBB227819318}"/>
    <dgm:cxn modelId="{7AE0263E-007F-814D-B8E7-8CBF1B3F56D3}" type="presOf" srcId="{13E18665-3E1D-A740-BB62-4CFFDD0AC09F}" destId="{D0F35132-E104-564B-9A65-A0CFCF497DF4}" srcOrd="0" destOrd="0" presId="urn:microsoft.com/office/officeart/2005/8/layout/hierarchy2"/>
    <dgm:cxn modelId="{EBDDC84E-D701-2D4B-989C-E959C4542B44}" srcId="{13E18665-3E1D-A740-BB62-4CFFDD0AC09F}" destId="{88A6580B-85B7-2F4A-97D4-5D7E2B1AB6C7}" srcOrd="1" destOrd="0" parTransId="{06B2E4E0-B740-2A40-9D97-76A763E870B3}" sibTransId="{34EC89CA-F06A-6846-995D-5EF892EB1B56}"/>
    <dgm:cxn modelId="{D403ED6B-2BE7-4C43-B612-A6DE43DAD12D}" type="presOf" srcId="{BB99BAFF-5A96-8046-ABBC-EA4DB00B262C}" destId="{E9A314DE-ECC7-3B41-8BB3-0983468F7E12}" srcOrd="1" destOrd="0" presId="urn:microsoft.com/office/officeart/2005/8/layout/hierarchy2"/>
    <dgm:cxn modelId="{249CEB6F-43C4-824F-9E87-2DB1FE60B072}" srcId="{43C2455A-445D-3E40-AAB2-4DFA34F4C694}" destId="{13E18665-3E1D-A740-BB62-4CFFDD0AC09F}" srcOrd="0" destOrd="0" parTransId="{876DF81E-0B34-7147-B6EB-5130E1BDF0A7}" sibTransId="{949606E7-E0C1-F842-8CEF-F3615C11B33E}"/>
    <dgm:cxn modelId="{CE13E274-096D-B244-99BB-D118397B66FE}" type="presOf" srcId="{C20812FF-2875-8C4E-83C0-962C8F0486E9}" destId="{549CD77D-E948-0B48-9928-5A6D2A757155}" srcOrd="1" destOrd="0" presId="urn:microsoft.com/office/officeart/2005/8/layout/hierarchy2"/>
    <dgm:cxn modelId="{1AA95B81-1AE7-114E-9804-0CF7148D5F58}" type="presOf" srcId="{06B2E4E0-B740-2A40-9D97-76A763E870B3}" destId="{C34680EA-1034-2640-8069-688A2EC65D39}" srcOrd="1" destOrd="0" presId="urn:microsoft.com/office/officeart/2005/8/layout/hierarchy2"/>
    <dgm:cxn modelId="{4E4119AA-5C75-0843-8309-5FDB1F532395}" type="presOf" srcId="{CA51220A-57FA-4844-8141-22459123CDC1}" destId="{D309D4BE-BC03-A646-AFEF-C9894AF99B64}" srcOrd="1" destOrd="0" presId="urn:microsoft.com/office/officeart/2005/8/layout/hierarchy2"/>
    <dgm:cxn modelId="{44A2A3BE-A7B4-0F46-8B17-00A972DFD58C}" type="presOf" srcId="{43C2455A-445D-3E40-AAB2-4DFA34F4C694}" destId="{C8AC0D88-4689-DF47-A986-37ED5B1CA418}" srcOrd="0" destOrd="0" presId="urn:microsoft.com/office/officeart/2005/8/layout/hierarchy2"/>
    <dgm:cxn modelId="{12C918C7-FBB0-B148-8E0E-9D15AE5490AD}" srcId="{0DA32C4D-FD8E-3140-A521-BF5B39D957AA}" destId="{564292D7-14D8-CF4C-B317-7A6D298C2184}" srcOrd="0" destOrd="0" parTransId="{BB99BAFF-5A96-8046-ABBC-EA4DB00B262C}" sibTransId="{5B575F63-850F-3243-AC2B-A68C581CF60B}"/>
    <dgm:cxn modelId="{9FE59BC9-BD5C-FB4B-96BD-8B58F7D3ABEA}" type="presOf" srcId="{694AB6F9-DA8D-AB49-9306-1CA379216E6B}" destId="{2F14DBAC-CAF9-504A-A115-15C246161046}" srcOrd="0" destOrd="0" presId="urn:microsoft.com/office/officeart/2005/8/layout/hierarchy2"/>
    <dgm:cxn modelId="{BC06CACC-75C5-7D4D-B9C6-68EF8B46BB0A}" type="presOf" srcId="{564292D7-14D8-CF4C-B317-7A6D298C2184}" destId="{1C93E9EB-CF71-5441-BBC5-DE441465E28D}" srcOrd="0" destOrd="0" presId="urn:microsoft.com/office/officeart/2005/8/layout/hierarchy2"/>
    <dgm:cxn modelId="{D391BFD2-652E-0746-9D2C-C8B5C13B80E2}" type="presOf" srcId="{0DA32C4D-FD8E-3140-A521-BF5B39D957AA}" destId="{4EB15023-2EDC-C94D-B217-9504D2942C69}" srcOrd="0" destOrd="0" presId="urn:microsoft.com/office/officeart/2005/8/layout/hierarchy2"/>
    <dgm:cxn modelId="{BA5A30EE-74E0-9940-A197-FF4270A48F42}" type="presOf" srcId="{06B2E4E0-B740-2A40-9D97-76A763E870B3}" destId="{5E0F7248-AAEB-EF49-AA8E-6C418F49A203}" srcOrd="0" destOrd="0" presId="urn:microsoft.com/office/officeart/2005/8/layout/hierarchy2"/>
    <dgm:cxn modelId="{D08EF5F2-D942-C84C-AE67-A29FFF153925}" type="presOf" srcId="{88A6580B-85B7-2F4A-97D4-5D7E2B1AB6C7}" destId="{C10409BB-2473-674D-BCCF-2C3BF060505C}" srcOrd="0" destOrd="0" presId="urn:microsoft.com/office/officeart/2005/8/layout/hierarchy2"/>
    <dgm:cxn modelId="{BEAF7BFC-458F-9E4A-8EA5-FA7AB04C04F8}" type="presOf" srcId="{C20812FF-2875-8C4E-83C0-962C8F0486E9}" destId="{00C1E5B2-0C5B-E341-B0EA-71D289A9F0E5}" srcOrd="0" destOrd="0" presId="urn:microsoft.com/office/officeart/2005/8/layout/hierarchy2"/>
    <dgm:cxn modelId="{8472AE1A-B696-2840-B107-93177CF23F1C}" type="presParOf" srcId="{C8AC0D88-4689-DF47-A986-37ED5B1CA418}" destId="{65D6D04B-BF95-4F49-A899-9C82470ED6B1}" srcOrd="0" destOrd="0" presId="urn:microsoft.com/office/officeart/2005/8/layout/hierarchy2"/>
    <dgm:cxn modelId="{A666190D-5E67-0447-88E3-AE80BEAE1428}" type="presParOf" srcId="{65D6D04B-BF95-4F49-A899-9C82470ED6B1}" destId="{D0F35132-E104-564B-9A65-A0CFCF497DF4}" srcOrd="0" destOrd="0" presId="urn:microsoft.com/office/officeart/2005/8/layout/hierarchy2"/>
    <dgm:cxn modelId="{2D6D35AA-55A1-A940-B691-3C7B8388B24C}" type="presParOf" srcId="{65D6D04B-BF95-4F49-A899-9C82470ED6B1}" destId="{8FCCEF70-FAD5-1C49-81CA-EA1A872BB50D}" srcOrd="1" destOrd="0" presId="urn:microsoft.com/office/officeart/2005/8/layout/hierarchy2"/>
    <dgm:cxn modelId="{91DECDFA-26A7-8241-89EC-2DABC3F5FAED}" type="presParOf" srcId="{8FCCEF70-FAD5-1C49-81CA-EA1A872BB50D}" destId="{0045E0F8-F916-C540-A41A-9DDC3486187C}" srcOrd="0" destOrd="0" presId="urn:microsoft.com/office/officeart/2005/8/layout/hierarchy2"/>
    <dgm:cxn modelId="{C22B7706-7601-D142-814C-AFB462B24508}" type="presParOf" srcId="{0045E0F8-F916-C540-A41A-9DDC3486187C}" destId="{D309D4BE-BC03-A646-AFEF-C9894AF99B64}" srcOrd="0" destOrd="0" presId="urn:microsoft.com/office/officeart/2005/8/layout/hierarchy2"/>
    <dgm:cxn modelId="{B6559A1C-7398-464A-950A-8AC7A04A6BC9}" type="presParOf" srcId="{8FCCEF70-FAD5-1C49-81CA-EA1A872BB50D}" destId="{765A789A-5723-214B-B932-FC39BB2332A0}" srcOrd="1" destOrd="0" presId="urn:microsoft.com/office/officeart/2005/8/layout/hierarchy2"/>
    <dgm:cxn modelId="{DB7F915A-B824-7D4D-9345-A0133F9E312F}" type="presParOf" srcId="{765A789A-5723-214B-B932-FC39BB2332A0}" destId="{4EB15023-2EDC-C94D-B217-9504D2942C69}" srcOrd="0" destOrd="0" presId="urn:microsoft.com/office/officeart/2005/8/layout/hierarchy2"/>
    <dgm:cxn modelId="{5073953F-E6C7-D448-AC22-060BF2C07F88}" type="presParOf" srcId="{765A789A-5723-214B-B932-FC39BB2332A0}" destId="{4B3BCCF2-C49C-7149-960C-3574CD572A4C}" srcOrd="1" destOrd="0" presId="urn:microsoft.com/office/officeart/2005/8/layout/hierarchy2"/>
    <dgm:cxn modelId="{CF354C0A-CFE8-F94F-9320-DF55DD71442F}" type="presParOf" srcId="{4B3BCCF2-C49C-7149-960C-3574CD572A4C}" destId="{D557B3DF-3908-754F-BED8-2F4F78AE7F3E}" srcOrd="0" destOrd="0" presId="urn:microsoft.com/office/officeart/2005/8/layout/hierarchy2"/>
    <dgm:cxn modelId="{E733905B-6FC4-E94C-A733-0DC0533347F4}" type="presParOf" srcId="{D557B3DF-3908-754F-BED8-2F4F78AE7F3E}" destId="{E9A314DE-ECC7-3B41-8BB3-0983468F7E12}" srcOrd="0" destOrd="0" presId="urn:microsoft.com/office/officeart/2005/8/layout/hierarchy2"/>
    <dgm:cxn modelId="{D0D5E034-6F6F-9942-BA01-7D98D82A9753}" type="presParOf" srcId="{4B3BCCF2-C49C-7149-960C-3574CD572A4C}" destId="{7BD14F9A-4406-5742-A65B-41387C90F92F}" srcOrd="1" destOrd="0" presId="urn:microsoft.com/office/officeart/2005/8/layout/hierarchy2"/>
    <dgm:cxn modelId="{977F3A5D-D46D-8043-A348-964E60511A09}" type="presParOf" srcId="{7BD14F9A-4406-5742-A65B-41387C90F92F}" destId="{1C93E9EB-CF71-5441-BBC5-DE441465E28D}" srcOrd="0" destOrd="0" presId="urn:microsoft.com/office/officeart/2005/8/layout/hierarchy2"/>
    <dgm:cxn modelId="{F8D99ADA-00CA-0147-B144-916AD9FC94D0}" type="presParOf" srcId="{7BD14F9A-4406-5742-A65B-41387C90F92F}" destId="{AEFB3E22-F042-9540-B3F5-11BB98226459}" srcOrd="1" destOrd="0" presId="urn:microsoft.com/office/officeart/2005/8/layout/hierarchy2"/>
    <dgm:cxn modelId="{715EDE12-683E-424B-90E5-918FCFF0B0E6}" type="presParOf" srcId="{4B3BCCF2-C49C-7149-960C-3574CD572A4C}" destId="{00C1E5B2-0C5B-E341-B0EA-71D289A9F0E5}" srcOrd="2" destOrd="0" presId="urn:microsoft.com/office/officeart/2005/8/layout/hierarchy2"/>
    <dgm:cxn modelId="{3FB69A99-0D45-D442-A145-DF510C0B6F5E}" type="presParOf" srcId="{00C1E5B2-0C5B-E341-B0EA-71D289A9F0E5}" destId="{549CD77D-E948-0B48-9928-5A6D2A757155}" srcOrd="0" destOrd="0" presId="urn:microsoft.com/office/officeart/2005/8/layout/hierarchy2"/>
    <dgm:cxn modelId="{3EF60620-84A1-4F45-B0FC-204BBBBB8C86}" type="presParOf" srcId="{4B3BCCF2-C49C-7149-960C-3574CD572A4C}" destId="{D6D13F31-F547-6844-9165-FC362087B85C}" srcOrd="3" destOrd="0" presId="urn:microsoft.com/office/officeart/2005/8/layout/hierarchy2"/>
    <dgm:cxn modelId="{083AF0C6-D9D6-FB4A-93EE-077FBC282539}" type="presParOf" srcId="{D6D13F31-F547-6844-9165-FC362087B85C}" destId="{2F14DBAC-CAF9-504A-A115-15C246161046}" srcOrd="0" destOrd="0" presId="urn:microsoft.com/office/officeart/2005/8/layout/hierarchy2"/>
    <dgm:cxn modelId="{43D44C24-B521-EE4A-93E3-CDAD056EEE2F}" type="presParOf" srcId="{D6D13F31-F547-6844-9165-FC362087B85C}" destId="{E39C09B0-1BA3-1041-8FCA-9A62888093A2}" srcOrd="1" destOrd="0" presId="urn:microsoft.com/office/officeart/2005/8/layout/hierarchy2"/>
    <dgm:cxn modelId="{9969D295-11D7-C442-93FE-6CDF05CB012C}" type="presParOf" srcId="{8FCCEF70-FAD5-1C49-81CA-EA1A872BB50D}" destId="{5E0F7248-AAEB-EF49-AA8E-6C418F49A203}" srcOrd="2" destOrd="0" presId="urn:microsoft.com/office/officeart/2005/8/layout/hierarchy2"/>
    <dgm:cxn modelId="{AE5C1B14-0C6A-AC45-AD17-DCC84C0AA7DF}" type="presParOf" srcId="{5E0F7248-AAEB-EF49-AA8E-6C418F49A203}" destId="{C34680EA-1034-2640-8069-688A2EC65D39}" srcOrd="0" destOrd="0" presId="urn:microsoft.com/office/officeart/2005/8/layout/hierarchy2"/>
    <dgm:cxn modelId="{28608AB7-4EC1-C54C-9114-C8AD1268C09E}" type="presParOf" srcId="{8FCCEF70-FAD5-1C49-81CA-EA1A872BB50D}" destId="{2F1435C5-6B46-F041-817F-FCBBF1020E91}" srcOrd="3" destOrd="0" presId="urn:microsoft.com/office/officeart/2005/8/layout/hierarchy2"/>
    <dgm:cxn modelId="{1D192ECE-B086-FB4A-8126-4E5AA2399AF8}" type="presParOf" srcId="{2F1435C5-6B46-F041-817F-FCBBF1020E91}" destId="{C10409BB-2473-674D-BCCF-2C3BF060505C}" srcOrd="0" destOrd="0" presId="urn:microsoft.com/office/officeart/2005/8/layout/hierarchy2"/>
    <dgm:cxn modelId="{C4012C2B-E1D0-1E49-B490-E8577DDF3C43}" type="presParOf" srcId="{2F1435C5-6B46-F041-817F-FCBBF1020E91}" destId="{36AA3364-DF6D-CB44-A27B-FF995BA60E7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35132-E104-564B-9A65-A0CFCF497DF4}">
      <dsp:nvSpPr>
        <dsp:cNvPr id="0" name=""/>
        <dsp:cNvSpPr/>
      </dsp:nvSpPr>
      <dsp:spPr>
        <a:xfrm>
          <a:off x="0" y="1418675"/>
          <a:ext cx="1474261" cy="584973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強化學習</a:t>
          </a:r>
        </a:p>
      </dsp:txBody>
      <dsp:txXfrm>
        <a:off x="17133" y="1435808"/>
        <a:ext cx="1439995" cy="550707"/>
      </dsp:txXfrm>
    </dsp:sp>
    <dsp:sp modelId="{0045E0F8-F916-C540-A41A-9DDC3486187C}">
      <dsp:nvSpPr>
        <dsp:cNvPr id="0" name=""/>
        <dsp:cNvSpPr/>
      </dsp:nvSpPr>
      <dsp:spPr>
        <a:xfrm rot="20159015">
          <a:off x="1407255" y="1342443"/>
          <a:ext cx="1548004" cy="107402"/>
        </a:xfrm>
        <a:custGeom>
          <a:avLst/>
          <a:gdLst/>
          <a:ahLst/>
          <a:cxnLst/>
          <a:rect l="0" t="0" r="0" b="0"/>
          <a:pathLst>
            <a:path>
              <a:moveTo>
                <a:pt x="0" y="53701"/>
              </a:moveTo>
              <a:lnTo>
                <a:pt x="1548004" y="537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42557" y="1357444"/>
        <a:ext cx="77400" cy="77400"/>
      </dsp:txXfrm>
    </dsp:sp>
    <dsp:sp modelId="{4EB15023-2EDC-C94D-B217-9504D2942C69}">
      <dsp:nvSpPr>
        <dsp:cNvPr id="0" name=""/>
        <dsp:cNvSpPr/>
      </dsp:nvSpPr>
      <dsp:spPr>
        <a:xfrm>
          <a:off x="2888254" y="788640"/>
          <a:ext cx="1474261" cy="584973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基於模型</a:t>
          </a:r>
        </a:p>
      </dsp:txBody>
      <dsp:txXfrm>
        <a:off x="2905387" y="805773"/>
        <a:ext cx="1439995" cy="550707"/>
      </dsp:txXfrm>
    </dsp:sp>
    <dsp:sp modelId="{D557B3DF-3908-754F-BED8-2F4F78AE7F3E}">
      <dsp:nvSpPr>
        <dsp:cNvPr id="0" name=""/>
        <dsp:cNvSpPr/>
      </dsp:nvSpPr>
      <dsp:spPr>
        <a:xfrm rot="20836711">
          <a:off x="4346916" y="887486"/>
          <a:ext cx="1270946" cy="107402"/>
        </a:xfrm>
        <a:custGeom>
          <a:avLst/>
          <a:gdLst/>
          <a:ahLst/>
          <a:cxnLst/>
          <a:rect l="0" t="0" r="0" b="0"/>
          <a:pathLst>
            <a:path>
              <a:moveTo>
                <a:pt x="0" y="53701"/>
              </a:moveTo>
              <a:lnTo>
                <a:pt x="1270946" y="537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50616" y="909414"/>
        <a:ext cx="63547" cy="63547"/>
      </dsp:txXfrm>
    </dsp:sp>
    <dsp:sp modelId="{1C93E9EB-CF71-5441-BBC5-DE441465E28D}">
      <dsp:nvSpPr>
        <dsp:cNvPr id="0" name=""/>
        <dsp:cNvSpPr/>
      </dsp:nvSpPr>
      <dsp:spPr>
        <a:xfrm>
          <a:off x="5602263" y="508762"/>
          <a:ext cx="1474261" cy="584973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動態規劃</a:t>
          </a:r>
        </a:p>
      </dsp:txBody>
      <dsp:txXfrm>
        <a:off x="5619396" y="525895"/>
        <a:ext cx="1439995" cy="550707"/>
      </dsp:txXfrm>
    </dsp:sp>
    <dsp:sp modelId="{00C1E5B2-0C5B-E341-B0EA-71D289A9F0E5}">
      <dsp:nvSpPr>
        <dsp:cNvPr id="0" name=""/>
        <dsp:cNvSpPr/>
      </dsp:nvSpPr>
      <dsp:spPr>
        <a:xfrm rot="1475088">
          <a:off x="4300138" y="1313696"/>
          <a:ext cx="1376171" cy="107402"/>
        </a:xfrm>
        <a:custGeom>
          <a:avLst/>
          <a:gdLst/>
          <a:ahLst/>
          <a:cxnLst/>
          <a:rect l="0" t="0" r="0" b="0"/>
          <a:pathLst>
            <a:path>
              <a:moveTo>
                <a:pt x="0" y="53701"/>
              </a:moveTo>
              <a:lnTo>
                <a:pt x="1376171" y="537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953820" y="1332993"/>
        <a:ext cx="68808" cy="68808"/>
      </dsp:txXfrm>
    </dsp:sp>
    <dsp:sp modelId="{2F14DBAC-CAF9-504A-A115-15C246161046}">
      <dsp:nvSpPr>
        <dsp:cNvPr id="0" name=""/>
        <dsp:cNvSpPr/>
      </dsp:nvSpPr>
      <dsp:spPr>
        <a:xfrm>
          <a:off x="5613932" y="1361182"/>
          <a:ext cx="2335885" cy="584973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蒙特卡洛樹搜索</a:t>
          </a:r>
        </a:p>
      </dsp:txBody>
      <dsp:txXfrm>
        <a:off x="5631065" y="1378315"/>
        <a:ext cx="2301619" cy="550707"/>
      </dsp:txXfrm>
    </dsp:sp>
    <dsp:sp modelId="{5E0F7248-AAEB-EF49-AA8E-6C418F49A203}">
      <dsp:nvSpPr>
        <dsp:cNvPr id="0" name=""/>
        <dsp:cNvSpPr/>
      </dsp:nvSpPr>
      <dsp:spPr>
        <a:xfrm rot="972137">
          <a:off x="1444859" y="1864026"/>
          <a:ext cx="1480600" cy="107402"/>
        </a:xfrm>
        <a:custGeom>
          <a:avLst/>
          <a:gdLst/>
          <a:ahLst/>
          <a:cxnLst/>
          <a:rect l="0" t="0" r="0" b="0"/>
          <a:pathLst>
            <a:path>
              <a:moveTo>
                <a:pt x="0" y="53701"/>
              </a:moveTo>
              <a:lnTo>
                <a:pt x="1480600" y="537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148144" y="1880712"/>
        <a:ext cx="74030" cy="74030"/>
      </dsp:txXfrm>
    </dsp:sp>
    <dsp:sp modelId="{C10409BB-2473-674D-BCCF-2C3BF060505C}">
      <dsp:nvSpPr>
        <dsp:cNvPr id="0" name=""/>
        <dsp:cNvSpPr/>
      </dsp:nvSpPr>
      <dsp:spPr>
        <a:xfrm>
          <a:off x="2896057" y="1831806"/>
          <a:ext cx="1474261" cy="584973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無模型</a:t>
          </a:r>
        </a:p>
      </dsp:txBody>
      <dsp:txXfrm>
        <a:off x="2913190" y="1848939"/>
        <a:ext cx="1439995" cy="550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2799D-9CA7-4B26-A93F-6EAAD96CB749}" type="datetimeFigureOut">
              <a:rPr lang="zh-TW" altLang="en-US" smtClean="0"/>
              <a:t>2025/7/13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50586-AC3E-48FE-8F16-50B112064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1BD66-50C2-417C-AD93-A02B4482C40F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1F3BF-EE87-4F1D-B9F6-68A0219EA77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ABBC3A84-4135-0D9D-B627-C7D6E5E98B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408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0B317-E0A3-990C-C4F6-0BF82F444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7B6525-589F-408D-596A-86440DFB6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0F273C-7020-3639-9827-D4E31159F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2448DA-4632-1D47-D058-2F76F5B26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15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ECD10-F053-C7F5-AA71-B3D66370B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F60A8D0-2DED-554A-A43A-968B63483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92EBB9-1016-E3FE-BDD7-F8FAD3437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992E24-A4E0-60CF-7633-5DD359812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230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0A86D-7471-F2F0-3402-A472BD96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567D44-00AB-EE2E-5031-6074B6C77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823F93-F5A8-A492-7E27-EE9C09ECC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E94470-CCB9-8FEC-34EB-E033CEFE41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17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C4478-F985-A57E-01BD-D0CF861A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663E11-C911-322C-1D3A-DE63A95CC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2C3E52-BDBE-8DEC-97CC-C16C56480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D54AEE-15E5-028A-F8E6-E82B7D0FE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670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98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116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BDBE5-A3B0-7F5D-CA9C-CD34EA49C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81B46B-3F6A-DE31-F519-D2DE30937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6DBF0F-94FC-903E-D810-7E2258E0F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CB47C3-FE1D-5787-E61F-01E014391F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942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C7D1B-976C-A3EF-2D97-7F9B44C04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9239BA-4C6B-6C39-CCA5-5E771A8C7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BECA88-B026-DDDA-A53F-CB622974E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967E3-F4EF-E4E7-E0AA-A37FB6704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228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EF55D-E162-81B3-F009-183057FE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967F0F-32BE-836F-3A7F-F5FB1871B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6D3665-6BCB-202A-9012-BB8C2F535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DF6602-8151-E3DC-2A23-72A1A2AEF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807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85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0BF18-6CB5-0A2B-CD69-849F9112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9FA6C3-4473-A24A-74D3-9A8489974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384245-428B-30BE-8302-76EFB98AD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740D1-3F4D-955F-9522-AF2EC91C7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369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79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405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D12A0-B902-2726-C08C-C35910195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052BB0-DFD7-070A-DA60-F9A254DB3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61E01D-8CE6-9ED9-0D94-2BEAE3D38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795275-BA20-0AEA-D884-E59F08DAC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795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913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847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2E08F-6C8F-1112-FABC-4E8F4CB7F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FDACFE-5494-A5E4-F883-7DD887D29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8948EF-F717-E11D-8D43-09CD6AFF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78AD1-0C50-33D6-B9DC-D1F05C15A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770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F6E06-9F9D-174D-79B3-2A7B6286A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1E78B9-D646-3C73-848C-2D11E2B7E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7E9A38-6475-5132-2CCD-A4E184F90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A6C49E-9DFC-8396-B51B-0B41A46E7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3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2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893C8-6606-9378-F38A-A114E711B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9ECD7F-1FAF-21D7-738D-4020D4F72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5FD2F0-D8F1-3259-1A17-4E1935A84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155701-A79A-958D-2BBB-7E9948924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904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DF5DC-8DF4-7A01-0E8C-4E9522F3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BA2204-1F32-35CA-F7F0-26721F61A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EC43B3-4557-8535-031C-2EE71DE9A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97A535-8972-E25C-1C09-39D186DE8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13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358C4-6C35-259A-88F6-E24725EF0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1B8BFE-D9AB-7CB7-9CED-2E43D302A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BFF95F-0DC2-178B-F70E-EFB58463E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A1A225-910D-1C77-5C6B-6025D78A5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128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098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1409D-480F-FE3B-3364-95F07EE12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2DFE4B-F1FC-BC26-1EA8-1A320A866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431674-5624-BABE-E8C0-FB9CA4C4B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F3EAA4-A1FD-00EA-9E90-32D512BA05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63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CB7F6-27F9-95F3-17E1-316AA5A45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C1FC33-ED1B-B9A8-8629-1786A0B003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428630-F8CF-E8A3-CD48-8271E1D8E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571033-8093-AB27-B849-94BA36724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1F3BF-EE87-4F1D-B9F6-68A0219EA77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4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04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 userDrawn="1"/>
        </p:nvSpPr>
        <p:spPr>
          <a:xfrm>
            <a:off x="0" y="1812965"/>
            <a:ext cx="12192000" cy="1674421"/>
          </a:xfrm>
          <a:prstGeom prst="rect">
            <a:avLst/>
          </a:prstGeom>
          <a:solidFill>
            <a:srgbClr val="0A66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A66AD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05" y="3860657"/>
            <a:ext cx="812801" cy="8128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904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06776" y="1244531"/>
            <a:ext cx="11364780" cy="5158059"/>
          </a:xfrm>
        </p:spPr>
        <p:txBody>
          <a:bodyPr>
            <a:noAutofit/>
          </a:bodyPr>
          <a:lstStyle>
            <a:lvl1pPr marL="398780" indent="-3987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A66AD"/>
              </a:buClr>
              <a:buFont typeface="Wingdings" panose="05000000000000000000" pitchFamily="2" charset="2"/>
              <a:buChar char="n"/>
              <a:defRPr sz="2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3275" indent="-405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A66AD"/>
              </a:buClr>
              <a:buFont typeface="Wingdings" panose="05000000000000000000" pitchFamily="2" charset="2"/>
              <a:buChar char="n"/>
              <a:defRPr sz="2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A66AD"/>
              </a:buClr>
              <a:buFont typeface="Wingdings" panose="05000000000000000000" pitchFamily="2" charset="2"/>
              <a:buChar char="n"/>
              <a:defRPr sz="2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buClr>
                <a:srgbClr val="0066CC"/>
              </a:buClr>
              <a:buFont typeface="Wingdings" panose="05000000000000000000" pitchFamily="2" charset="2"/>
              <a:buChar char="n"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buClr>
                <a:srgbClr val="0066CC"/>
              </a:buClr>
              <a:buFont typeface="Wingdings" panose="05000000000000000000" pitchFamily="2" charset="2"/>
              <a:buChar char="n"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zh-TW" altLang="en-US" dirty="0"/>
              <a:t>编辑母片文字样式</a:t>
            </a:r>
          </a:p>
          <a:p>
            <a:pPr lvl="1"/>
            <a:r>
              <a:rPr lang="zh-TW" altLang="en-US" dirty="0"/>
              <a:t>第二层</a:t>
            </a:r>
          </a:p>
          <a:p>
            <a:pPr lvl="2"/>
            <a:r>
              <a:rPr lang="zh-TW" altLang="en-US"/>
              <a:t>第三层</a:t>
            </a:r>
            <a:endParaRPr lang="zh-TW" altLang="en-US" dirty="0"/>
          </a:p>
        </p:txBody>
      </p:sp>
      <p:sp>
        <p:nvSpPr>
          <p:cNvPr id="6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24436" y="96068"/>
            <a:ext cx="11247120" cy="314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400">
                <a:solidFill>
                  <a:srgbClr val="0A66A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按一下以编辑母片标题样式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27242" y="6577325"/>
            <a:ext cx="502703" cy="193022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0A66AD"/>
                </a:solidFill>
              </a:defRPr>
            </a:lvl1pPr>
          </a:lstStyle>
          <a:p>
            <a:fld id="{2D0209AD-E28C-4726-BE4E-D4239F457C7A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3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406774" y="595277"/>
            <a:ext cx="11364781" cy="48745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C7AC3"/>
              </a:buClr>
              <a:buFontTx/>
              <a:buNone/>
              <a:defRPr sz="320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398145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C7AC3"/>
              </a:buClr>
              <a:buFont typeface="Wingdings" panose="05000000000000000000" pitchFamily="2" charset="2"/>
              <a:buNone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C7AC3"/>
              </a:buClr>
              <a:buFont typeface="Wingdings" panose="05000000000000000000" pitchFamily="2" charset="2"/>
              <a:buNone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buClr>
                <a:srgbClr val="0066CC"/>
              </a:buClr>
              <a:buFont typeface="Wingdings" panose="05000000000000000000" pitchFamily="2" charset="2"/>
              <a:buChar char="n"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buClr>
                <a:srgbClr val="0066CC"/>
              </a:buClr>
              <a:buFont typeface="Wingdings" panose="05000000000000000000" pitchFamily="2" charset="2"/>
              <a:buChar char="n"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zh-TW" altLang="en-US"/>
              <a:t>编辑母片文字样式</a:t>
            </a:r>
          </a:p>
        </p:txBody>
      </p:sp>
      <p:grpSp>
        <p:nvGrpSpPr>
          <p:cNvPr id="14" name="Group 16"/>
          <p:cNvGrpSpPr/>
          <p:nvPr userDrawn="1"/>
        </p:nvGrpSpPr>
        <p:grpSpPr>
          <a:xfrm>
            <a:off x="-12507" y="431946"/>
            <a:ext cx="12204507" cy="1531"/>
            <a:chOff x="-9380" y="592893"/>
            <a:chExt cx="9153380" cy="792"/>
          </a:xfrm>
        </p:grpSpPr>
        <p:cxnSp>
          <p:nvCxnSpPr>
            <p:cNvPr id="15" name="直接连接符 19"/>
            <p:cNvCxnSpPr/>
            <p:nvPr userDrawn="1"/>
          </p:nvCxnSpPr>
          <p:spPr bwMode="auto">
            <a:xfrm>
              <a:off x="0" y="593685"/>
              <a:ext cx="91440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接连接符 20"/>
            <p:cNvCxnSpPr/>
            <p:nvPr userDrawn="1"/>
          </p:nvCxnSpPr>
          <p:spPr bwMode="auto">
            <a:xfrm flipV="1">
              <a:off x="-9380" y="592893"/>
              <a:ext cx="543600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" name="Group 16"/>
          <p:cNvGrpSpPr/>
          <p:nvPr userDrawn="1"/>
        </p:nvGrpSpPr>
        <p:grpSpPr>
          <a:xfrm>
            <a:off x="1915" y="6577390"/>
            <a:ext cx="12209976" cy="9086"/>
            <a:chOff x="0" y="593685"/>
            <a:chExt cx="9157482" cy="4700"/>
          </a:xfrm>
        </p:grpSpPr>
        <p:cxnSp>
          <p:nvCxnSpPr>
            <p:cNvPr id="21" name="直接连接符 19"/>
            <p:cNvCxnSpPr/>
            <p:nvPr userDrawn="1"/>
          </p:nvCxnSpPr>
          <p:spPr bwMode="auto">
            <a:xfrm>
              <a:off x="0" y="593685"/>
              <a:ext cx="91440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接连接符 20"/>
            <p:cNvCxnSpPr>
              <a:cxnSpLocks/>
            </p:cNvCxnSpPr>
            <p:nvPr userDrawn="1"/>
          </p:nvCxnSpPr>
          <p:spPr bwMode="auto">
            <a:xfrm flipV="1">
              <a:off x="3721481" y="598372"/>
              <a:ext cx="543600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24436" y="96068"/>
            <a:ext cx="11247120" cy="314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400">
                <a:solidFill>
                  <a:srgbClr val="0A66A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按一下以编辑母片标题样式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27242" y="6577325"/>
            <a:ext cx="502703" cy="193022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0A66AD"/>
                </a:solidFill>
              </a:defRPr>
            </a:lvl1pPr>
          </a:lstStyle>
          <a:p>
            <a:fld id="{2D0209AD-E28C-4726-BE4E-D4239F457C7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406774" y="595277"/>
            <a:ext cx="11364781" cy="48745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C7AC3"/>
              </a:buClr>
              <a:buFontTx/>
              <a:buNone/>
              <a:defRPr sz="3200">
                <a:solidFill>
                  <a:srgbClr val="A5002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398145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C7AC3"/>
              </a:buClr>
              <a:buFont typeface="Wingdings" panose="05000000000000000000" pitchFamily="2" charset="2"/>
              <a:buNone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C7AC3"/>
              </a:buClr>
              <a:buFont typeface="Wingdings" panose="05000000000000000000" pitchFamily="2" charset="2"/>
              <a:buNone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buClr>
                <a:srgbClr val="0066CC"/>
              </a:buClr>
              <a:buFont typeface="Wingdings" panose="05000000000000000000" pitchFamily="2" charset="2"/>
              <a:buChar char="n"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buClr>
                <a:srgbClr val="0066CC"/>
              </a:buClr>
              <a:buFont typeface="Wingdings" panose="05000000000000000000" pitchFamily="2" charset="2"/>
              <a:buChar char="n"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zh-TW" altLang="en-US" dirty="0"/>
              <a:t>编辑母片文字样式</a:t>
            </a:r>
          </a:p>
        </p:txBody>
      </p:sp>
      <p:grpSp>
        <p:nvGrpSpPr>
          <p:cNvPr id="14" name="Group 16"/>
          <p:cNvGrpSpPr/>
          <p:nvPr userDrawn="1"/>
        </p:nvGrpSpPr>
        <p:grpSpPr>
          <a:xfrm>
            <a:off x="-12507" y="431946"/>
            <a:ext cx="12204507" cy="1531"/>
            <a:chOff x="-9380" y="592893"/>
            <a:chExt cx="9153380" cy="792"/>
          </a:xfrm>
        </p:grpSpPr>
        <p:cxnSp>
          <p:nvCxnSpPr>
            <p:cNvPr id="15" name="直接连接符 19"/>
            <p:cNvCxnSpPr/>
            <p:nvPr userDrawn="1"/>
          </p:nvCxnSpPr>
          <p:spPr bwMode="auto">
            <a:xfrm>
              <a:off x="0" y="593685"/>
              <a:ext cx="91440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接连接符 20"/>
            <p:cNvCxnSpPr/>
            <p:nvPr userDrawn="1"/>
          </p:nvCxnSpPr>
          <p:spPr bwMode="auto">
            <a:xfrm flipV="1">
              <a:off x="-9380" y="592893"/>
              <a:ext cx="543600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" name="Group 16"/>
          <p:cNvGrpSpPr/>
          <p:nvPr userDrawn="1"/>
        </p:nvGrpSpPr>
        <p:grpSpPr>
          <a:xfrm>
            <a:off x="1915" y="6577407"/>
            <a:ext cx="12209976" cy="9061"/>
            <a:chOff x="0" y="593685"/>
            <a:chExt cx="9157482" cy="4687"/>
          </a:xfrm>
        </p:grpSpPr>
        <p:cxnSp>
          <p:nvCxnSpPr>
            <p:cNvPr id="21" name="直接连接符 19"/>
            <p:cNvCxnSpPr/>
            <p:nvPr userDrawn="1"/>
          </p:nvCxnSpPr>
          <p:spPr bwMode="auto">
            <a:xfrm>
              <a:off x="0" y="593685"/>
              <a:ext cx="91440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接连接符 20"/>
            <p:cNvCxnSpPr/>
            <p:nvPr userDrawn="1"/>
          </p:nvCxnSpPr>
          <p:spPr bwMode="auto">
            <a:xfrm flipV="1">
              <a:off x="3721481" y="598372"/>
              <a:ext cx="543600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文本框 1"/>
          <p:cNvSpPr txBox="1"/>
          <p:nvPr userDrawn="1"/>
        </p:nvSpPr>
        <p:spPr>
          <a:xfrm>
            <a:off x="383242" y="6587193"/>
            <a:ext cx="4054288" cy="213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b="0" i="1" dirty="0">
                <a:solidFill>
                  <a:srgbClr val="0A66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Multi-Agent Reinforcement Learning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406776" y="599507"/>
            <a:ext cx="11364780" cy="5871889"/>
          </a:xfrm>
        </p:spPr>
        <p:txBody>
          <a:bodyPr>
            <a:noAutofit/>
          </a:bodyPr>
          <a:lstStyle>
            <a:lvl1pPr marL="398780" indent="-3987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A66AD"/>
              </a:buClr>
              <a:buFont typeface="Wingdings" panose="05000000000000000000" pitchFamily="2" charset="2"/>
              <a:buChar char="n"/>
              <a:defRPr sz="2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803275" indent="-40513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A66AD"/>
              </a:buClr>
              <a:buFont typeface="Wingdings" panose="05000000000000000000" pitchFamily="2" charset="2"/>
              <a:buChar char="n"/>
              <a:defRPr sz="2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A66AD"/>
              </a:buClr>
              <a:buFont typeface="Wingdings" panose="05000000000000000000" pitchFamily="2" charset="2"/>
              <a:buChar char="n"/>
              <a:defRPr sz="28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>
              <a:buClr>
                <a:srgbClr val="0066CC"/>
              </a:buClr>
              <a:buFont typeface="Wingdings" panose="05000000000000000000" pitchFamily="2" charset="2"/>
              <a:buChar char="n"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buClr>
                <a:srgbClr val="0066CC"/>
              </a:buClr>
              <a:buFont typeface="Wingdings" panose="05000000000000000000" pitchFamily="2" charset="2"/>
              <a:buChar char="n"/>
              <a:defRPr sz="2800"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zh-TW" altLang="en-US"/>
              <a:t>编辑母片文字样式</a:t>
            </a:r>
          </a:p>
          <a:p>
            <a:pPr lvl="1"/>
            <a:r>
              <a:rPr lang="zh-TW" altLang="en-US"/>
              <a:t>第二层</a:t>
            </a:r>
          </a:p>
          <a:p>
            <a:pPr lvl="2"/>
            <a:r>
              <a:rPr lang="zh-TW" altLang="en-US"/>
              <a:t>第三层</a:t>
            </a:r>
            <a:endParaRPr lang="zh-TW" altLang="en-US" dirty="0"/>
          </a:p>
        </p:txBody>
      </p:sp>
      <p:sp>
        <p:nvSpPr>
          <p:cNvPr id="6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24436" y="96068"/>
            <a:ext cx="11247120" cy="314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400">
                <a:solidFill>
                  <a:srgbClr val="0A66A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按一下以编辑母片标题样式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27242" y="6577325"/>
            <a:ext cx="502703" cy="193022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0A66AD"/>
                </a:solidFill>
              </a:defRPr>
            </a:lvl1pPr>
          </a:lstStyle>
          <a:p>
            <a:fld id="{2D0209AD-E28C-4726-BE4E-D4239F457C7A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4" name="Group 16"/>
          <p:cNvGrpSpPr/>
          <p:nvPr userDrawn="1"/>
        </p:nvGrpSpPr>
        <p:grpSpPr>
          <a:xfrm>
            <a:off x="-12507" y="431946"/>
            <a:ext cx="12204507" cy="1531"/>
            <a:chOff x="-9380" y="592893"/>
            <a:chExt cx="9153380" cy="792"/>
          </a:xfrm>
        </p:grpSpPr>
        <p:cxnSp>
          <p:nvCxnSpPr>
            <p:cNvPr id="15" name="直接连接符 19"/>
            <p:cNvCxnSpPr/>
            <p:nvPr userDrawn="1"/>
          </p:nvCxnSpPr>
          <p:spPr bwMode="auto">
            <a:xfrm>
              <a:off x="0" y="593685"/>
              <a:ext cx="91440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接连接符 20"/>
            <p:cNvCxnSpPr/>
            <p:nvPr userDrawn="1"/>
          </p:nvCxnSpPr>
          <p:spPr bwMode="auto">
            <a:xfrm flipV="1">
              <a:off x="-9380" y="592893"/>
              <a:ext cx="543600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" name="Group 16"/>
          <p:cNvGrpSpPr/>
          <p:nvPr userDrawn="1"/>
        </p:nvGrpSpPr>
        <p:grpSpPr>
          <a:xfrm>
            <a:off x="1915" y="6577407"/>
            <a:ext cx="12209976" cy="9061"/>
            <a:chOff x="0" y="593685"/>
            <a:chExt cx="9157482" cy="4687"/>
          </a:xfrm>
        </p:grpSpPr>
        <p:cxnSp>
          <p:nvCxnSpPr>
            <p:cNvPr id="21" name="直接连接符 19"/>
            <p:cNvCxnSpPr/>
            <p:nvPr userDrawn="1"/>
          </p:nvCxnSpPr>
          <p:spPr bwMode="auto">
            <a:xfrm>
              <a:off x="0" y="593685"/>
              <a:ext cx="91440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接连接符 20"/>
            <p:cNvCxnSpPr/>
            <p:nvPr userDrawn="1"/>
          </p:nvCxnSpPr>
          <p:spPr bwMode="auto">
            <a:xfrm flipV="1">
              <a:off x="3721481" y="598372"/>
              <a:ext cx="543600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文本框 1"/>
          <p:cNvSpPr txBox="1"/>
          <p:nvPr userDrawn="1"/>
        </p:nvSpPr>
        <p:spPr>
          <a:xfrm>
            <a:off x="383242" y="6587193"/>
            <a:ext cx="4054288" cy="213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b="0" i="1" dirty="0">
                <a:solidFill>
                  <a:srgbClr val="0A66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Multi-Agent Reinforcement Learning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24436" y="96068"/>
            <a:ext cx="11247120" cy="314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400">
                <a:solidFill>
                  <a:srgbClr val="0A66AD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按一下以编辑母片标题样式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27242" y="6577325"/>
            <a:ext cx="502703" cy="193022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0A66AD"/>
                </a:solidFill>
              </a:defRPr>
            </a:lvl1pPr>
          </a:lstStyle>
          <a:p>
            <a:fld id="{2D0209AD-E28C-4726-BE4E-D4239F457C7A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4" name="Group 16"/>
          <p:cNvGrpSpPr/>
          <p:nvPr userDrawn="1"/>
        </p:nvGrpSpPr>
        <p:grpSpPr>
          <a:xfrm>
            <a:off x="-12507" y="431946"/>
            <a:ext cx="12204507" cy="1531"/>
            <a:chOff x="-9380" y="592893"/>
            <a:chExt cx="9153380" cy="792"/>
          </a:xfrm>
        </p:grpSpPr>
        <p:cxnSp>
          <p:nvCxnSpPr>
            <p:cNvPr id="15" name="直接连接符 19"/>
            <p:cNvCxnSpPr/>
            <p:nvPr userDrawn="1"/>
          </p:nvCxnSpPr>
          <p:spPr bwMode="auto">
            <a:xfrm>
              <a:off x="0" y="593685"/>
              <a:ext cx="91440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接连接符 20"/>
            <p:cNvCxnSpPr/>
            <p:nvPr userDrawn="1"/>
          </p:nvCxnSpPr>
          <p:spPr bwMode="auto">
            <a:xfrm flipV="1">
              <a:off x="-9380" y="592893"/>
              <a:ext cx="543600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" name="Group 16"/>
          <p:cNvGrpSpPr/>
          <p:nvPr userDrawn="1"/>
        </p:nvGrpSpPr>
        <p:grpSpPr>
          <a:xfrm>
            <a:off x="1915" y="6577407"/>
            <a:ext cx="12209976" cy="9061"/>
            <a:chOff x="0" y="593685"/>
            <a:chExt cx="9157482" cy="4687"/>
          </a:xfrm>
        </p:grpSpPr>
        <p:cxnSp>
          <p:nvCxnSpPr>
            <p:cNvPr id="21" name="直接连接符 19"/>
            <p:cNvCxnSpPr/>
            <p:nvPr userDrawn="1"/>
          </p:nvCxnSpPr>
          <p:spPr bwMode="auto">
            <a:xfrm>
              <a:off x="0" y="593685"/>
              <a:ext cx="91440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直接连接符 20"/>
            <p:cNvCxnSpPr/>
            <p:nvPr userDrawn="1"/>
          </p:nvCxnSpPr>
          <p:spPr bwMode="auto">
            <a:xfrm flipV="1">
              <a:off x="3721481" y="598372"/>
              <a:ext cx="543600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rgbClr val="0A66A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文本框 1"/>
          <p:cNvSpPr txBox="1"/>
          <p:nvPr userDrawn="1"/>
        </p:nvSpPr>
        <p:spPr>
          <a:xfrm>
            <a:off x="383242" y="6587193"/>
            <a:ext cx="4054288" cy="213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800" b="0" i="1" dirty="0">
                <a:solidFill>
                  <a:srgbClr val="0A66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Multi-Agent Reinforcement Learning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27242" y="6624388"/>
            <a:ext cx="502703" cy="193022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0A66AD"/>
                </a:solidFill>
              </a:defRPr>
            </a:lvl1pPr>
          </a:lstStyle>
          <a:p>
            <a:fld id="{2D0209AD-E28C-4726-BE4E-D4239F457C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按一下以编辑母片标题样式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编辑母片文字样式</a:t>
            </a:r>
          </a:p>
          <a:p>
            <a:pPr lvl="1"/>
            <a:r>
              <a:rPr lang="zh-TW" altLang="en-US"/>
              <a:t>第二层</a:t>
            </a:r>
          </a:p>
          <a:p>
            <a:pPr lvl="2"/>
            <a:r>
              <a:rPr lang="zh-TW" altLang="en-US"/>
              <a:t>第三层</a:t>
            </a:r>
          </a:p>
          <a:p>
            <a:pPr lvl="3"/>
            <a:r>
              <a:rPr lang="zh-TW" altLang="en-US"/>
              <a:t>第四层</a:t>
            </a:r>
          </a:p>
          <a:p>
            <a:pPr lvl="4"/>
            <a:r>
              <a:rPr lang="zh-TW" altLang="en-US"/>
              <a:t>第五层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27242" y="6624388"/>
            <a:ext cx="502703" cy="193022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rgbClr val="0A66AD"/>
                </a:solidFill>
              </a:defRPr>
            </a:lvl1pPr>
          </a:lstStyle>
          <a:p>
            <a:fld id="{2D0209AD-E28C-4726-BE4E-D4239F457C7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urent/rl-agen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1353799" y="365125"/>
            <a:ext cx="502703" cy="365125"/>
          </a:xfrm>
          <a:prstGeom prst="rect">
            <a:avLst/>
          </a:prstGeom>
        </p:spPr>
        <p:txBody>
          <a:bodyPr/>
          <a:lstStyle/>
          <a:p>
            <a:fld id="{2D0209AD-E28C-4726-BE4E-D4239F457C7A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9235" y="2267517"/>
            <a:ext cx="1121741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45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华文彩云" panose="02010800040101010101" pitchFamily="2" charset="-122"/>
                <a:cs typeface="Times New Roman" panose="02020603050405020304" pitchFamily="18" charset="0"/>
              </a:rPr>
              <a:t>基於蒙特卡洛樹搜索的自動駕駛原理及實踐</a:t>
            </a:r>
            <a:endParaRPr lang="en-US" altLang="zh-CN" sz="45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华文彩云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BBF6F-CF3A-6AEA-607A-5F5241EE1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D50AF6-DB24-37D4-980A-0783E5D77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52" y="1199747"/>
            <a:ext cx="11364780" cy="5158059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內部就是在依次創建畫布、計算繪圖坐標、繪製圖形、輸出到窗口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功能：將環境的當前狀態以圖形形式顯示或輸出</a:t>
            </a:r>
            <a:endParaRPr lang="en-US" altLang="zh-CN" dirty="0"/>
          </a:p>
          <a:p>
            <a:r>
              <a:rPr lang="en" altLang="zh-CN" sz="2400" dirty="0"/>
              <a:t>env = </a:t>
            </a:r>
            <a:r>
              <a:rPr lang="en" altLang="zh-CN" sz="2400" dirty="0" err="1"/>
              <a:t>gym.make</a:t>
            </a:r>
            <a:r>
              <a:rPr lang="en" altLang="zh-CN" sz="2400" dirty="0"/>
              <a:t>("</a:t>
            </a:r>
            <a:r>
              <a:rPr lang="zh-CN" altLang="en-US" sz="2400" dirty="0"/>
              <a:t> </a:t>
            </a:r>
            <a:r>
              <a:rPr lang="en" altLang="zh-CN" sz="2400" dirty="0"/>
              <a:t>", </a:t>
            </a:r>
            <a:r>
              <a:rPr lang="en" altLang="zh-CN" sz="2400" dirty="0" err="1"/>
              <a:t>render_mode</a:t>
            </a:r>
            <a:r>
              <a:rPr lang="en" altLang="zh-CN" sz="2400" dirty="0"/>
              <a:t>="human")  #</a:t>
            </a:r>
            <a:r>
              <a:rPr lang="zh-CN" altLang="en-US" sz="2400" dirty="0"/>
              <a:t>必須設置</a:t>
            </a:r>
            <a:r>
              <a:rPr lang="en" altLang="zh-CN" sz="2400" dirty="0" err="1"/>
              <a:t>render_mode</a:t>
            </a:r>
            <a:endParaRPr lang="en" altLang="zh-CN" sz="2400" dirty="0"/>
          </a:p>
          <a:p>
            <a:r>
              <a:rPr lang="en" altLang="zh-CN" sz="2400" dirty="0" err="1"/>
              <a:t>env.reset</a:t>
            </a:r>
            <a:r>
              <a:rPr lang="en" altLang="zh-CN" sz="2400" dirty="0"/>
              <a:t>()</a:t>
            </a:r>
          </a:p>
          <a:p>
            <a:r>
              <a:rPr lang="en" altLang="zh-CN" sz="2400" dirty="0" err="1"/>
              <a:t>env.render</a:t>
            </a:r>
            <a:r>
              <a:rPr lang="en" altLang="zh-CN" sz="2400" dirty="0"/>
              <a:t>()  #</a:t>
            </a:r>
            <a:r>
              <a:rPr lang="zh-CN" altLang="en-US" sz="2400" dirty="0"/>
              <a:t>顯示當前畫面</a:t>
            </a:r>
            <a:endParaRPr lang="en-US" altLang="zh-CN" sz="2400" dirty="0"/>
          </a:p>
          <a:p>
            <a:r>
              <a:rPr lang="zh-CN" altLang="en-US" dirty="0"/>
              <a:t>關於</a:t>
            </a:r>
            <a:r>
              <a:rPr lang="en" altLang="zh-CN" dirty="0" err="1"/>
              <a:t>render_mode</a:t>
            </a:r>
            <a:r>
              <a:rPr lang="zh-CN" altLang="en-US" dirty="0"/>
              <a:t>參數：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" altLang="zh-CN" sz="2400" dirty="0" err="1"/>
              <a:t>render_mode</a:t>
            </a:r>
            <a:r>
              <a:rPr lang="en" altLang="zh-CN" sz="2400" dirty="0"/>
              <a:t>="human"</a:t>
            </a:r>
            <a:r>
              <a:rPr lang="zh-CN" altLang="en" sz="2400" dirty="0"/>
              <a:t>：</a:t>
            </a:r>
            <a:r>
              <a:rPr lang="zh-CN" altLang="en-US" sz="2400" dirty="0"/>
              <a:t>實時彈窗窗口（僅支持部分環境）</a:t>
            </a:r>
          </a:p>
          <a:p>
            <a:pPr lvl="1">
              <a:lnSpc>
                <a:spcPct val="150000"/>
              </a:lnSpc>
            </a:pPr>
            <a:r>
              <a:rPr lang="en" altLang="zh-CN" sz="2400" dirty="0" err="1"/>
              <a:t>render_mode</a:t>
            </a:r>
            <a:r>
              <a:rPr lang="en" altLang="zh-CN" sz="2400" dirty="0"/>
              <a:t>="</a:t>
            </a:r>
            <a:r>
              <a:rPr lang="en" altLang="zh-CN" sz="2400" dirty="0" err="1"/>
              <a:t>rgb_array</a:t>
            </a:r>
            <a:r>
              <a:rPr lang="en" altLang="zh-CN" sz="2400" dirty="0"/>
              <a:t>"</a:t>
            </a:r>
            <a:r>
              <a:rPr lang="zh-CN" altLang="en" sz="2400" dirty="0"/>
              <a:t>：</a:t>
            </a:r>
            <a:r>
              <a:rPr lang="zh-CN" altLang="en-US" sz="2400" dirty="0"/>
              <a:t>返回圖像數組（適用於圖像處理</a:t>
            </a:r>
            <a:r>
              <a:rPr lang="en-US" altLang="zh-CN" sz="2400" dirty="0"/>
              <a:t>/</a:t>
            </a:r>
            <a:r>
              <a:rPr lang="zh-CN" altLang="en-US" sz="2400" dirty="0"/>
              <a:t>記錄）</a:t>
            </a:r>
          </a:p>
          <a:p>
            <a:pPr lvl="1">
              <a:lnSpc>
                <a:spcPct val="150000"/>
              </a:lnSpc>
            </a:pPr>
            <a:r>
              <a:rPr lang="en" altLang="zh-CN" sz="2400" dirty="0" err="1"/>
              <a:t>render_mode</a:t>
            </a:r>
            <a:r>
              <a:rPr lang="en" altLang="zh-CN" sz="2400" dirty="0"/>
              <a:t>="</a:t>
            </a:r>
            <a:r>
              <a:rPr lang="en" altLang="zh-CN" sz="2400" dirty="0" err="1"/>
              <a:t>ansi</a:t>
            </a:r>
            <a:r>
              <a:rPr lang="en" altLang="zh-CN" sz="2400" dirty="0"/>
              <a:t>"</a:t>
            </a:r>
            <a:r>
              <a:rPr lang="zh-CN" altLang="en" sz="2400" dirty="0"/>
              <a:t>：</a:t>
            </a:r>
            <a:r>
              <a:rPr lang="zh-CN" altLang="en-US" sz="2400" dirty="0"/>
              <a:t>返回文本（用於文字環境）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DD4E05C-B6B5-745A-B934-B6F10099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9D3889-9888-D19D-1FD5-65D1F7434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7FC2E44-8CC5-365E-9E63-8994F8FF2C4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渲染畫面：</a:t>
            </a:r>
            <a:r>
              <a:rPr lang="en-US" altLang="zh-CN" dirty="0" err="1"/>
              <a:t>env.render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97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1A3E7-AE1A-A376-D030-18596C3E8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A819D8-54B9-DAD7-5F63-FC923256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52" y="1199747"/>
            <a:ext cx="11364780" cy="5158059"/>
          </a:xfrm>
        </p:spPr>
        <p:txBody>
          <a:bodyPr/>
          <a:lstStyle/>
          <a:p>
            <a:pPr>
              <a:lnSpc>
                <a:spcPts val="4060"/>
              </a:lnSpc>
            </a:pPr>
            <a:r>
              <a:rPr lang="zh-CN" altLang="en-US" dirty="0"/>
              <a:t>用途：</a:t>
            </a:r>
          </a:p>
          <a:p>
            <a:pPr lvl="1">
              <a:lnSpc>
                <a:spcPts val="4060"/>
              </a:lnSpc>
            </a:pPr>
            <a:r>
              <a:rPr lang="zh-CN" altLang="en-US" dirty="0"/>
              <a:t>關閉可視化窗口（避免「窗口殘留」或死進程）</a:t>
            </a:r>
          </a:p>
          <a:p>
            <a:pPr lvl="1">
              <a:lnSpc>
                <a:spcPts val="4060"/>
              </a:lnSpc>
            </a:pPr>
            <a:r>
              <a:rPr lang="zh-CN" altLang="en-US" dirty="0"/>
              <a:t>清理後臺仿真線程、內存</a:t>
            </a:r>
          </a:p>
          <a:p>
            <a:pPr lvl="1">
              <a:lnSpc>
                <a:spcPts val="4060"/>
              </a:lnSpc>
            </a:pPr>
            <a:r>
              <a:rPr lang="zh-CN" altLang="en-US" dirty="0"/>
              <a:t>多次創建環境時避免資源泄露</a:t>
            </a:r>
          </a:p>
          <a:p>
            <a:pPr>
              <a:lnSpc>
                <a:spcPts val="4060"/>
              </a:lnSpc>
            </a:pPr>
            <a:r>
              <a:rPr lang="zh-CN" altLang="en-US" b="1" dirty="0"/>
              <a:t>如果不調用會怎樣？</a:t>
            </a:r>
            <a:endParaRPr lang="en-US" altLang="zh-CN" b="1" dirty="0"/>
          </a:p>
          <a:p>
            <a:pPr lvl="1">
              <a:lnSpc>
                <a:spcPts val="4060"/>
              </a:lnSpc>
            </a:pPr>
            <a:r>
              <a:rPr lang="zh-CN" altLang="en-US" dirty="0"/>
              <a:t>渲染窗口可能卡住、不關閉</a:t>
            </a:r>
          </a:p>
          <a:p>
            <a:pPr lvl="1">
              <a:lnSpc>
                <a:spcPts val="4060"/>
              </a:lnSpc>
            </a:pPr>
            <a:r>
              <a:rPr lang="zh-CN" altLang="en-US" dirty="0"/>
              <a:t>長時間運行時內存占用增高</a:t>
            </a:r>
          </a:p>
          <a:p>
            <a:pPr lvl="1">
              <a:lnSpc>
                <a:spcPts val="4060"/>
              </a:lnSpc>
            </a:pPr>
            <a:r>
              <a:rPr lang="zh-CN" altLang="en-US" dirty="0"/>
              <a:t>影響多線程或多環境訓練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06A9E43-2A4E-FD12-2BD1-C6D2373B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604300-B7D6-F3F2-B377-6054A59B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27E9013-7D72-1554-05D5-5EB53F9C6A0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關閉 </a:t>
            </a:r>
            <a:r>
              <a:rPr lang="en" altLang="zh-CN" dirty="0"/>
              <a:t>Gym </a:t>
            </a:r>
            <a:r>
              <a:rPr lang="zh-CN" altLang="en-US" dirty="0"/>
              <a:t>環境：</a:t>
            </a:r>
            <a:r>
              <a:rPr lang="en-US" altLang="zh-CN" dirty="0" err="1"/>
              <a:t>env.close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727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9AC95-594C-F72D-123D-9A96B4E5E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5F9C45-3C94-B6F9-03C3-55AD6E7C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189B3E1-0E98-193D-2F67-26E91C39DC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/>
              <a:t>Gym</a:t>
            </a:r>
            <a:r>
              <a:rPr lang="zh-CN" altLang="en-US" dirty="0"/>
              <a:t>的一个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04B95B-D8BE-CD9A-3241-F251EEA0D370}"/>
              </a:ext>
            </a:extLst>
          </p:cNvPr>
          <p:cNvSpPr txBox="1"/>
          <p:nvPr/>
        </p:nvSpPr>
        <p:spPr>
          <a:xfrm>
            <a:off x="504838" y="1267880"/>
            <a:ext cx="6312651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CF8E6D"/>
                </a:solidFill>
                <a:effectLst/>
              </a:rPr>
              <a:t>import 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gymnasium </a:t>
            </a:r>
            <a:r>
              <a:rPr lang="en" altLang="zh-CN" sz="1200" dirty="0">
                <a:solidFill>
                  <a:srgbClr val="CF8E6D"/>
                </a:solidFill>
                <a:effectLst/>
              </a:rPr>
              <a:t>as 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gym</a:t>
            </a:r>
            <a:br>
              <a:rPr lang="en" altLang="zh-CN" sz="1200" dirty="0">
                <a:solidFill>
                  <a:srgbClr val="BCBEC4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# Create our training environment - a cart with a pole that needs balancing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BCBEC4"/>
                </a:solidFill>
                <a:effectLst/>
              </a:rPr>
              <a:t>env = </a:t>
            </a:r>
            <a:r>
              <a:rPr lang="en" altLang="zh-CN" sz="1200" dirty="0" err="1">
                <a:solidFill>
                  <a:srgbClr val="BCBEC4"/>
                </a:solidFill>
                <a:effectLst/>
              </a:rPr>
              <a:t>gym.make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zh-CN" sz="1200" dirty="0">
                <a:solidFill>
                  <a:srgbClr val="6AAB73"/>
                </a:solidFill>
                <a:effectLst/>
              </a:rPr>
              <a:t>“CartPole-v1”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, </a:t>
            </a:r>
            <a:r>
              <a:rPr lang="en" altLang="zh-CN" sz="1200" dirty="0" err="1">
                <a:solidFill>
                  <a:srgbClr val="AA4926"/>
                </a:solidFill>
                <a:effectLst/>
              </a:rPr>
              <a:t>render_mode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=</a:t>
            </a:r>
            <a:r>
              <a:rPr lang="en" altLang="zh-CN" sz="1200" dirty="0">
                <a:solidFill>
                  <a:srgbClr val="6AAB73"/>
                </a:solidFill>
                <a:effectLst/>
              </a:rPr>
              <a:t>“human”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)</a:t>
            </a:r>
            <a:br>
              <a:rPr lang="en" altLang="zh-CN" sz="1200" dirty="0">
                <a:solidFill>
                  <a:srgbClr val="BCBEC4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# Reset environment to start a new episode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BCBEC4"/>
                </a:solidFill>
                <a:effectLst/>
              </a:rPr>
              <a:t>observation, info = </a:t>
            </a:r>
            <a:r>
              <a:rPr lang="en" altLang="zh-CN" sz="1200" dirty="0" err="1">
                <a:solidFill>
                  <a:srgbClr val="BCBEC4"/>
                </a:solidFill>
                <a:effectLst/>
              </a:rPr>
              <a:t>env.reset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()</a:t>
            </a:r>
            <a:br>
              <a:rPr lang="en" altLang="zh-CN" sz="1200" dirty="0">
                <a:solidFill>
                  <a:srgbClr val="BCBEC4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# observation: what the agent can “see” - cart position, velocity, pole angle, etc.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# info: extra debugging information (usually not needed for basic learning)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8888C6"/>
                </a:solidFill>
                <a:effectLst/>
              </a:rPr>
              <a:t>print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zh-CN" sz="1200" dirty="0" err="1">
                <a:solidFill>
                  <a:srgbClr val="6AAB73"/>
                </a:solidFill>
                <a:effectLst/>
              </a:rPr>
              <a:t>f“Starting</a:t>
            </a:r>
            <a:r>
              <a:rPr lang="en" altLang="zh-CN" sz="1200" dirty="0">
                <a:solidFill>
                  <a:srgbClr val="6AAB73"/>
                </a:solidFill>
                <a:effectLst/>
              </a:rPr>
              <a:t> observation: </a:t>
            </a:r>
            <a:r>
              <a:rPr lang="en" altLang="zh-CN" sz="1200" dirty="0">
                <a:solidFill>
                  <a:srgbClr val="CF8E6D"/>
                </a:solidFill>
                <a:effectLst/>
              </a:rPr>
              <a:t>{}</a:t>
            </a:r>
            <a:r>
              <a:rPr lang="en" altLang="zh-CN" sz="1200" dirty="0">
                <a:solidFill>
                  <a:srgbClr val="BCBEC4"/>
                </a:solidFill>
              </a:rPr>
              <a:t> observation</a:t>
            </a:r>
            <a:r>
              <a:rPr lang="en" altLang="zh-CN" sz="1200" dirty="0">
                <a:solidFill>
                  <a:srgbClr val="6AAB73"/>
                </a:solidFill>
                <a:effectLst/>
              </a:rPr>
              <a:t>”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)</a:t>
            </a:r>
            <a:br>
              <a:rPr lang="en" altLang="zh-CN" sz="1200" dirty="0">
                <a:solidFill>
                  <a:srgbClr val="BCBEC4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# Example output: [ 0.01234567 -0.00987654  0.02345678  0.01456789]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# [</a:t>
            </a:r>
            <a:r>
              <a:rPr lang="en" altLang="zh-CN" sz="1200" dirty="0" err="1">
                <a:solidFill>
                  <a:srgbClr val="7A7E85"/>
                </a:solidFill>
                <a:effectLst/>
              </a:rPr>
              <a:t>cart_position</a:t>
            </a:r>
            <a:r>
              <a:rPr lang="en" altLang="zh-CN" sz="1200" dirty="0">
                <a:solidFill>
                  <a:srgbClr val="7A7E85"/>
                </a:solidFill>
                <a:effectLst/>
              </a:rPr>
              <a:t>, </a:t>
            </a:r>
            <a:r>
              <a:rPr lang="en" altLang="zh-CN" sz="1200" dirty="0" err="1">
                <a:solidFill>
                  <a:srgbClr val="7A7E85"/>
                </a:solidFill>
                <a:effectLst/>
              </a:rPr>
              <a:t>cart_velocity</a:t>
            </a:r>
            <a:r>
              <a:rPr lang="en" altLang="zh-CN" sz="1200" dirty="0">
                <a:solidFill>
                  <a:srgbClr val="7A7E85"/>
                </a:solidFill>
                <a:effectLst/>
              </a:rPr>
              <a:t>, </a:t>
            </a:r>
            <a:r>
              <a:rPr lang="en" altLang="zh-CN" sz="1200" dirty="0" err="1">
                <a:solidFill>
                  <a:srgbClr val="7A7E85"/>
                </a:solidFill>
                <a:effectLst/>
              </a:rPr>
              <a:t>pole_angle</a:t>
            </a:r>
            <a:r>
              <a:rPr lang="en" altLang="zh-CN" sz="1200" dirty="0">
                <a:solidFill>
                  <a:srgbClr val="7A7E85"/>
                </a:solidFill>
                <a:effectLst/>
              </a:rPr>
              <a:t>, </a:t>
            </a:r>
            <a:r>
              <a:rPr lang="en" altLang="zh-CN" sz="1200" dirty="0" err="1">
                <a:solidFill>
                  <a:srgbClr val="7A7E85"/>
                </a:solidFill>
                <a:effectLst/>
              </a:rPr>
              <a:t>pole_angular_velocity</a:t>
            </a:r>
            <a:r>
              <a:rPr lang="en" altLang="zh-CN" sz="1200" dirty="0">
                <a:solidFill>
                  <a:srgbClr val="7A7E85"/>
                </a:solidFill>
                <a:effectLst/>
              </a:rPr>
              <a:t>]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 err="1">
                <a:solidFill>
                  <a:srgbClr val="BCBEC4"/>
                </a:solidFill>
                <a:effectLst/>
              </a:rPr>
              <a:t>episode_over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 = </a:t>
            </a:r>
            <a:r>
              <a:rPr lang="en" altLang="zh-CN" sz="1200" dirty="0">
                <a:solidFill>
                  <a:srgbClr val="CF8E6D"/>
                </a:solidFill>
                <a:effectLst/>
              </a:rPr>
              <a:t>False</a:t>
            </a:r>
            <a:br>
              <a:rPr lang="en" altLang="zh-CN" sz="1200" dirty="0">
                <a:solidFill>
                  <a:srgbClr val="CF8E6D"/>
                </a:solidFill>
                <a:effectLst/>
              </a:rPr>
            </a:br>
            <a:r>
              <a:rPr lang="en" altLang="zh-CN" sz="1200" dirty="0" err="1">
                <a:solidFill>
                  <a:srgbClr val="BCBEC4"/>
                </a:solidFill>
                <a:effectLst/>
              </a:rPr>
              <a:t>total_reward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 = </a:t>
            </a:r>
            <a:r>
              <a:rPr lang="en" altLang="zh-CN" sz="1200" dirty="0">
                <a:solidFill>
                  <a:srgbClr val="2AACB8"/>
                </a:solidFill>
                <a:effectLst/>
              </a:rPr>
              <a:t>0</a:t>
            </a:r>
            <a:br>
              <a:rPr lang="en" altLang="zh-CN" sz="1200" dirty="0">
                <a:solidFill>
                  <a:srgbClr val="2AACB8"/>
                </a:solidFill>
                <a:effectLst/>
              </a:rPr>
            </a:br>
            <a:r>
              <a:rPr lang="en" altLang="zh-CN" sz="1200" dirty="0">
                <a:solidFill>
                  <a:srgbClr val="CF8E6D"/>
                </a:solidFill>
                <a:effectLst/>
              </a:rPr>
              <a:t>for </a:t>
            </a:r>
            <a:r>
              <a:rPr lang="en" altLang="zh-CN" sz="1200" dirty="0" err="1">
                <a:solidFill>
                  <a:srgbClr val="BCBEC4"/>
                </a:solidFill>
                <a:effectLst/>
              </a:rPr>
              <a:t>i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 </a:t>
            </a:r>
            <a:r>
              <a:rPr lang="en" altLang="zh-CN" sz="1200" dirty="0">
                <a:solidFill>
                  <a:srgbClr val="CF8E6D"/>
                </a:solidFill>
                <a:effectLst/>
              </a:rPr>
              <a:t>in </a:t>
            </a:r>
            <a:r>
              <a:rPr lang="en" altLang="zh-CN" sz="1200" dirty="0">
                <a:solidFill>
                  <a:srgbClr val="8888C6"/>
                </a:solidFill>
                <a:effectLst/>
              </a:rPr>
              <a:t>range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(</a:t>
            </a:r>
            <a:r>
              <a:rPr lang="en" altLang="zh-CN" sz="1200" dirty="0">
                <a:solidFill>
                  <a:srgbClr val="2AACB8"/>
                </a:solidFill>
                <a:effectLst/>
              </a:rPr>
              <a:t>100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):</a:t>
            </a:r>
            <a:br>
              <a:rPr lang="en" altLang="zh-CN" sz="1200" dirty="0">
                <a:solidFill>
                  <a:srgbClr val="BCBEC4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# while not </a:t>
            </a:r>
            <a:r>
              <a:rPr lang="en" altLang="zh-CN" sz="1200" dirty="0" err="1">
                <a:solidFill>
                  <a:srgbClr val="7A7E85"/>
                </a:solidFill>
                <a:effectLst/>
              </a:rPr>
              <a:t>episode_over</a:t>
            </a:r>
            <a:r>
              <a:rPr lang="en" altLang="zh-CN" sz="1200" dirty="0">
                <a:solidFill>
                  <a:srgbClr val="7A7E85"/>
                </a:solidFill>
                <a:effectLst/>
              </a:rPr>
              <a:t>: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    # Choose an action: 0 = push cart left, 1 = push cart right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    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action = </a:t>
            </a:r>
            <a:r>
              <a:rPr lang="en" altLang="zh-CN" sz="1200" dirty="0" err="1">
                <a:solidFill>
                  <a:srgbClr val="BCBEC4"/>
                </a:solidFill>
                <a:effectLst/>
              </a:rPr>
              <a:t>env.action_space.sample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()  </a:t>
            </a:r>
            <a:r>
              <a:rPr lang="en" altLang="zh-CN" sz="1200" dirty="0">
                <a:solidFill>
                  <a:srgbClr val="7A7E85"/>
                </a:solidFill>
                <a:effectLst/>
              </a:rPr>
              <a:t># Random action for now - real agents will be smarter!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    # Take the action and see what happens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    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observation, reward, terminated, truncated, info = </a:t>
            </a:r>
            <a:r>
              <a:rPr lang="en" altLang="zh-CN" sz="1200" dirty="0" err="1">
                <a:solidFill>
                  <a:srgbClr val="BCBEC4"/>
                </a:solidFill>
                <a:effectLst/>
              </a:rPr>
              <a:t>env.step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(action)</a:t>
            </a:r>
            <a:br>
              <a:rPr lang="en" altLang="zh-CN" sz="1200" dirty="0">
                <a:solidFill>
                  <a:srgbClr val="BCBEC4"/>
                </a:solidFill>
                <a:effectLst/>
              </a:rPr>
            </a:br>
            <a:r>
              <a:rPr lang="en" altLang="zh-CN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zh-CN" sz="1200" dirty="0">
                <a:solidFill>
                  <a:srgbClr val="7A7E85"/>
                </a:solidFill>
                <a:effectLst/>
              </a:rPr>
              <a:t># Render the environment (this is needed to see the visual representation)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    </a:t>
            </a:r>
            <a:r>
              <a:rPr lang="en" altLang="zh-CN" sz="1200" dirty="0" err="1">
                <a:solidFill>
                  <a:srgbClr val="BCBEC4"/>
                </a:solidFill>
                <a:effectLst/>
              </a:rPr>
              <a:t>env.render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()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    # terminated: True if pole falls too far (agent failed)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    # truncated: True if we hit the time limit (500 steps)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    </a:t>
            </a:r>
            <a:r>
              <a:rPr lang="en" altLang="zh-CN" sz="1200" dirty="0" err="1">
                <a:solidFill>
                  <a:srgbClr val="BCBEC4"/>
                </a:solidFill>
                <a:effectLst/>
              </a:rPr>
              <a:t>total_reward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 += reward</a:t>
            </a:r>
            <a:br>
              <a:rPr lang="en" altLang="zh-CN" sz="1200" dirty="0">
                <a:solidFill>
                  <a:srgbClr val="BCBEC4"/>
                </a:solidFill>
                <a:effectLst/>
              </a:rPr>
            </a:br>
            <a:r>
              <a:rPr lang="en" altLang="zh-CN" sz="1200" dirty="0">
                <a:solidFill>
                  <a:srgbClr val="BCBEC4"/>
                </a:solidFill>
                <a:effectLst/>
              </a:rPr>
              <a:t>    </a:t>
            </a:r>
            <a:r>
              <a:rPr lang="en" altLang="zh-CN" sz="1200" dirty="0" err="1">
                <a:solidFill>
                  <a:srgbClr val="BCBEC4"/>
                </a:solidFill>
                <a:effectLst/>
              </a:rPr>
              <a:t>episode_over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 = terminated </a:t>
            </a:r>
            <a:r>
              <a:rPr lang="en" altLang="zh-CN" sz="1200" dirty="0">
                <a:solidFill>
                  <a:srgbClr val="CF8E6D"/>
                </a:solidFill>
                <a:effectLst/>
              </a:rPr>
              <a:t>or 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truncated</a:t>
            </a:r>
            <a:br>
              <a:rPr lang="en" altLang="zh-CN" sz="1200" dirty="0">
                <a:solidFill>
                  <a:srgbClr val="7A7E85"/>
                </a:solidFill>
                <a:effectLst/>
              </a:rPr>
            </a:br>
            <a:r>
              <a:rPr lang="en" altLang="zh-CN" sz="1200" dirty="0">
                <a:solidFill>
                  <a:srgbClr val="7A7E85"/>
                </a:solidFill>
                <a:effectLst/>
              </a:rPr>
              <a:t>    </a:t>
            </a:r>
            <a:r>
              <a:rPr lang="en" altLang="zh-CN" sz="1200" dirty="0">
                <a:solidFill>
                  <a:srgbClr val="8888C6"/>
                </a:solidFill>
                <a:effectLst/>
              </a:rPr>
              <a:t>print(</a:t>
            </a:r>
            <a:r>
              <a:rPr lang="en" altLang="zh-CN" sz="1200" dirty="0" err="1">
                <a:solidFill>
                  <a:srgbClr val="8888C6"/>
                </a:solidFill>
                <a:effectLst/>
              </a:rPr>
              <a:t>f“Total</a:t>
            </a:r>
            <a:r>
              <a:rPr lang="en" altLang="zh-CN" sz="1200" dirty="0">
                <a:solidFill>
                  <a:srgbClr val="8888C6"/>
                </a:solidFill>
                <a:effectLst/>
              </a:rPr>
              <a:t> reward: {observation}”)</a:t>
            </a:r>
            <a:br>
              <a:rPr lang="en" altLang="zh-CN" sz="1200" dirty="0">
                <a:solidFill>
                  <a:srgbClr val="8888C6"/>
                </a:solidFill>
                <a:effectLst/>
              </a:rPr>
            </a:br>
            <a:r>
              <a:rPr lang="zh-CN" altLang="en-US" sz="1200" dirty="0">
                <a:solidFill>
                  <a:srgbClr val="8888C6"/>
                </a:solidFill>
                <a:effectLst/>
              </a:rPr>
              <a:t>    </a:t>
            </a:r>
            <a:r>
              <a:rPr lang="en" altLang="zh-CN" sz="1200" dirty="0">
                <a:solidFill>
                  <a:srgbClr val="8888C6"/>
                </a:solidFill>
                <a:effectLst/>
              </a:rPr>
              <a:t>print(</a:t>
            </a:r>
            <a:r>
              <a:rPr lang="en" altLang="zh-CN" sz="1200" dirty="0" err="1">
                <a:solidFill>
                  <a:srgbClr val="8888C6"/>
                </a:solidFill>
                <a:effectLst/>
              </a:rPr>
              <a:t>f"Total</a:t>
            </a:r>
            <a:r>
              <a:rPr lang="en" altLang="zh-CN" sz="1200" dirty="0">
                <a:solidFill>
                  <a:srgbClr val="8888C6"/>
                </a:solidFill>
                <a:effectLst/>
              </a:rPr>
              <a:t> reward: {</a:t>
            </a:r>
            <a:r>
              <a:rPr lang="en" altLang="zh-CN" sz="1200" dirty="0" err="1">
                <a:solidFill>
                  <a:srgbClr val="8888C6"/>
                </a:solidFill>
                <a:effectLst/>
              </a:rPr>
              <a:t>total_reward</a:t>
            </a:r>
            <a:r>
              <a:rPr lang="en" altLang="zh-CN" sz="1200" dirty="0">
                <a:solidFill>
                  <a:srgbClr val="8888C6"/>
                </a:solidFill>
                <a:effectLst/>
              </a:rPr>
              <a:t>}")</a:t>
            </a:r>
            <a:br>
              <a:rPr lang="en" altLang="zh-CN" sz="1200" dirty="0">
                <a:solidFill>
                  <a:srgbClr val="BCBEC4"/>
                </a:solidFill>
                <a:effectLst/>
              </a:rPr>
            </a:br>
            <a:r>
              <a:rPr lang="en" altLang="zh-CN" sz="1200" dirty="0" err="1">
                <a:solidFill>
                  <a:srgbClr val="BCBEC4"/>
                </a:solidFill>
                <a:effectLst/>
              </a:rPr>
              <a:t>env.close</a:t>
            </a:r>
            <a:r>
              <a:rPr lang="en" altLang="zh-CN" sz="1200" dirty="0">
                <a:solidFill>
                  <a:srgbClr val="BCBEC4"/>
                </a:solidFill>
                <a:effectLst/>
              </a:rPr>
              <a:t>()</a:t>
            </a:r>
          </a:p>
        </p:txBody>
      </p:sp>
      <p:pic>
        <p:nvPicPr>
          <p:cNvPr id="17410" name="Picture 2" descr="在这里插入图片描述">
            <a:extLst>
              <a:ext uri="{FF2B5EF4-FFF2-40B4-BE49-F238E27FC236}">
                <a16:creationId xmlns:a16="http://schemas.microsoft.com/office/drawing/2014/main" id="{B9BB168A-0F7D-B3FB-1B6C-38C543B85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30" y="2419110"/>
            <a:ext cx="4062138" cy="304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4">
            <a:extLst>
              <a:ext uri="{FF2B5EF4-FFF2-40B4-BE49-F238E27FC236}">
                <a16:creationId xmlns:a16="http://schemas.microsoft.com/office/drawing/2014/main" id="{D6154F46-6300-E7B4-4FC2-D8C187D9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6" y="96068"/>
            <a:ext cx="11247120" cy="314062"/>
          </a:xfrm>
        </p:spPr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5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DBCF0-57B8-FE5A-5622-2C40D6B01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C04E9C-882D-C6AB-FD54-2D62DF5F7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sz="2000" dirty="0" err="1"/>
              <a:t>highway_env</a:t>
            </a:r>
            <a:r>
              <a:rPr lang="en" altLang="zh-CN" sz="2000" dirty="0"/>
              <a:t> </a:t>
            </a:r>
            <a:r>
              <a:rPr lang="zh-CN" altLang="en-US" sz="2000" dirty="0"/>
              <a:t>是基於 </a:t>
            </a:r>
            <a:r>
              <a:rPr lang="en" altLang="zh-CN" sz="2000" dirty="0"/>
              <a:t>gym </a:t>
            </a:r>
            <a:r>
              <a:rPr lang="zh-CN" altLang="en-US" sz="2000" dirty="0"/>
              <a:t>環境構建的一個交通仿真環境，專門用於自動駕駛的強化學習研究。它為自動駕駛代理提供了一個模擬的道路環境，允許智能體與其他車輛、交通規則和不確定因素進行交互，從而訓練自動駕駛算法。</a:t>
            </a:r>
            <a:endParaRPr lang="en-US" altLang="zh-CN" sz="2000" dirty="0"/>
          </a:p>
          <a:p>
            <a:r>
              <a:rPr lang="en-US" altLang="zh-CN" sz="2000" dirty="0" err="1"/>
              <a:t>highway_env</a:t>
            </a:r>
            <a:r>
              <a:rPr lang="zh-CN" altLang="en-US" sz="2000" dirty="0"/>
              <a:t>基本組成部分：</a:t>
            </a:r>
            <a:endParaRPr lang="en-US" altLang="zh-CN" sz="2000" dirty="0"/>
          </a:p>
          <a:p>
            <a:pPr lvl="1"/>
            <a:r>
              <a:rPr lang="zh-CN" altLang="en-US" sz="2000" dirty="0"/>
              <a:t>環境定義（</a:t>
            </a:r>
            <a:r>
              <a:rPr lang="en" altLang="zh-CN" sz="2000" dirty="0" err="1"/>
              <a:t>envs</a:t>
            </a:r>
            <a:r>
              <a:rPr lang="zh-CN" altLang="en" sz="2000" dirty="0"/>
              <a:t>）：</a:t>
            </a:r>
            <a:r>
              <a:rPr lang="zh-CN" altLang="en-US" sz="2000" dirty="0"/>
              <a:t>高速公路、匝道匯入、十字路口等</a:t>
            </a:r>
            <a:endParaRPr lang="en-US" altLang="zh-CN" sz="2000" dirty="0"/>
          </a:p>
          <a:p>
            <a:pPr lvl="2"/>
            <a:r>
              <a:rPr lang="en" altLang="zh-CN" sz="2000" dirty="0"/>
              <a:t>Agent </a:t>
            </a:r>
            <a:r>
              <a:rPr lang="zh-CN" altLang="en-US" sz="2000" dirty="0"/>
              <a:t>和仿真環境之間的橋梁</a:t>
            </a:r>
          </a:p>
          <a:p>
            <a:pPr lvl="1"/>
            <a:r>
              <a:rPr lang="zh-CN" altLang="en-US" sz="2000" dirty="0"/>
              <a:t>道路結構與交通（</a:t>
            </a:r>
            <a:r>
              <a:rPr lang="en" altLang="zh-CN" sz="2000" dirty="0"/>
              <a:t>road</a:t>
            </a:r>
            <a:r>
              <a:rPr lang="zh-CN" altLang="en" sz="2000" dirty="0"/>
              <a:t>）：</a:t>
            </a:r>
            <a:r>
              <a:rPr lang="zh-CN" altLang="en-US" sz="2000" dirty="0"/>
              <a:t>道路建模模塊，構建環境地圖</a:t>
            </a:r>
          </a:p>
          <a:p>
            <a:pPr lvl="1"/>
            <a:r>
              <a:rPr lang="zh-CN" altLang="en-US" sz="2000" dirty="0"/>
              <a:t>車輛行為與動態（</a:t>
            </a:r>
            <a:r>
              <a:rPr lang="en" altLang="zh-CN" sz="2000" dirty="0"/>
              <a:t>vehicle</a:t>
            </a:r>
            <a:r>
              <a:rPr lang="zh-CN" altLang="en" sz="2000" dirty="0"/>
              <a:t>）：</a:t>
            </a:r>
            <a:r>
              <a:rPr lang="zh-CN" altLang="en-US" sz="2000" dirty="0"/>
              <a:t>定義和控製環境中車輛行為</a:t>
            </a:r>
          </a:p>
          <a:p>
            <a:pPr lvl="1"/>
            <a:r>
              <a:rPr lang="zh-CN" altLang="en-US" sz="2000" dirty="0"/>
              <a:t>數學輔助函數（</a:t>
            </a:r>
            <a:r>
              <a:rPr lang="en" altLang="zh-CN" sz="2000" dirty="0"/>
              <a:t>interval, utils</a:t>
            </a:r>
            <a:r>
              <a:rPr lang="zh-CN" altLang="en" sz="2000" dirty="0"/>
              <a:t>）：</a:t>
            </a:r>
            <a:r>
              <a:rPr lang="zh-CN" altLang="en-US" sz="2000" dirty="0"/>
              <a:t>提供數學計算等常用工具</a:t>
            </a:r>
            <a:endParaRPr lang="en-US" altLang="zh-CN" sz="24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31823ED-52E9-831F-385B-BE92309B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22960C-329E-6E85-EB9F-D66DF469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A763CE3-DF69-E0F5-E2EF-BE4D912DC71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err="1"/>
              <a:t>highway_env</a:t>
            </a:r>
            <a:r>
              <a:rPr lang="zh-CN" altLang="en-US" dirty="0"/>
              <a:t>是什麽？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F62C78F-CFA6-1A99-ECD9-827B5891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365" y="2338086"/>
            <a:ext cx="2943968" cy="3093029"/>
          </a:xfrm>
          <a:prstGeom prst="rect">
            <a:avLst/>
          </a:prstGeom>
        </p:spPr>
      </p:pic>
      <p:pic>
        <p:nvPicPr>
          <p:cNvPr id="36" name="Picture 2" descr="在这里插入图片描述">
            <a:extLst>
              <a:ext uri="{FF2B5EF4-FFF2-40B4-BE49-F238E27FC236}">
                <a16:creationId xmlns:a16="http://schemas.microsoft.com/office/drawing/2014/main" id="{E92DA639-5FB4-2D2E-285F-C25D64153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60" y="4852622"/>
            <a:ext cx="6549342" cy="163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29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2AA93-CB64-9CB6-6E89-51D3C83EC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81542B-E55D-0115-D6F6-47C1AAF8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799CAF-B1B9-BED0-7189-D7BA4D37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9FF3457-9502-9BFE-94E6-98B9118216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err="1"/>
              <a:t>highway_env</a:t>
            </a:r>
            <a:r>
              <a:rPr lang="zh-CN" altLang="en-US" dirty="0"/>
              <a:t>介紹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0F6EED-3155-1241-43FD-D0B7FD6B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38" y="1232158"/>
            <a:ext cx="8639432" cy="51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0B92B-EF3A-9A58-FE90-97EBE673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>
            <a:extLst>
              <a:ext uri="{FF2B5EF4-FFF2-40B4-BE49-F238E27FC236}">
                <a16:creationId xmlns:a16="http://schemas.microsoft.com/office/drawing/2014/main" id="{99E35BD8-E88E-BFFC-18F7-B64D5D418473}"/>
              </a:ext>
            </a:extLst>
          </p:cNvPr>
          <p:cNvSpPr/>
          <p:nvPr/>
        </p:nvSpPr>
        <p:spPr>
          <a:xfrm>
            <a:off x="7931423" y="2974383"/>
            <a:ext cx="3053053" cy="155031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A13D9B-FCD8-E90B-126A-8CDA1C40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Gym </a:t>
            </a:r>
            <a:r>
              <a:rPr lang="zh-CN" altLang="en-US" dirty="0"/>
              <a:t>提供了一個統一的強化學習環境框架，</a:t>
            </a:r>
            <a:r>
              <a:rPr lang="en" altLang="zh-CN" dirty="0" err="1"/>
              <a:t>highway_env</a:t>
            </a:r>
            <a:r>
              <a:rPr lang="en" altLang="zh-CN" dirty="0"/>
              <a:t> </a:t>
            </a:r>
            <a:r>
              <a:rPr lang="zh-CN" altLang="en-US" dirty="0"/>
              <a:t>則是基於該框架構建的一個具體應用環境，旨在仿真自動駕駛中的交通情況。在 </a:t>
            </a:r>
            <a:r>
              <a:rPr lang="en" altLang="zh-CN" dirty="0" err="1"/>
              <a:t>highway_env</a:t>
            </a:r>
            <a:r>
              <a:rPr lang="en" altLang="zh-CN" dirty="0"/>
              <a:t> </a:t>
            </a:r>
            <a:r>
              <a:rPr lang="zh-CN" altLang="en-US" dirty="0"/>
              <a:t>中，用戶可以使用 </a:t>
            </a:r>
            <a:r>
              <a:rPr lang="en" altLang="zh-CN" dirty="0"/>
              <a:t>Gym </a:t>
            </a:r>
            <a:r>
              <a:rPr lang="zh-CN" altLang="en-US" dirty="0"/>
              <a:t>提供的接口來訓練和測試自動駕駛算法</a:t>
            </a:r>
            <a:r>
              <a:rPr lang="zh-CN" altLang="en-US" b="1" dirty="0"/>
              <a:t>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💡</a:t>
            </a:r>
            <a:r>
              <a:rPr lang="zh-CN" altLang="en-US" sz="2400" dirty="0"/>
              <a:t>舉個例子</a:t>
            </a:r>
            <a:endParaRPr lang="en-US" altLang="zh-CN" sz="2400" dirty="0"/>
          </a:p>
          <a:p>
            <a:pPr lvl="1"/>
            <a:r>
              <a:rPr lang="en-US" altLang="zh-CN" sz="2400" dirty="0"/>
              <a:t>gym</a:t>
            </a:r>
            <a:r>
              <a:rPr lang="zh-CN" altLang="en-US" sz="2400" dirty="0"/>
              <a:t>是一個插座標準</a:t>
            </a:r>
          </a:p>
          <a:p>
            <a:pPr lvl="1"/>
            <a:r>
              <a:rPr lang="en-US" altLang="zh-CN" sz="2400" dirty="0" err="1"/>
              <a:t>highway_env</a:t>
            </a:r>
            <a:r>
              <a:rPr lang="zh-CN" altLang="en-US" sz="2400" dirty="0"/>
              <a:t>是一個插在</a:t>
            </a:r>
            <a:r>
              <a:rPr lang="en-US" altLang="zh-CN" sz="2400" dirty="0"/>
              <a:t>gym</a:t>
            </a:r>
            <a:r>
              <a:rPr lang="zh-CN" altLang="en-US" sz="2400" dirty="0"/>
              <a:t>上的設備</a:t>
            </a:r>
          </a:p>
          <a:p>
            <a:pPr lvl="1"/>
            <a:r>
              <a:rPr lang="zh-CN" altLang="en-US" sz="2400" dirty="0"/>
              <a:t>必須先裝</a:t>
            </a:r>
            <a:r>
              <a:rPr lang="en-US" altLang="zh-CN" sz="2400" dirty="0"/>
              <a:t>gym</a:t>
            </a:r>
            <a:r>
              <a:rPr lang="zh-CN" altLang="en-US" sz="2400" dirty="0"/>
              <a:t>，才能使用</a:t>
            </a:r>
            <a:r>
              <a:rPr lang="en-US" altLang="zh-CN" sz="2400" dirty="0" err="1"/>
              <a:t>highway_env</a:t>
            </a:r>
            <a:r>
              <a:rPr lang="zh-CN" altLang="en-US" sz="2400" dirty="0"/>
              <a:t>運行環境</a:t>
            </a:r>
            <a:endParaRPr lang="en-US" altLang="zh-CN" sz="24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35248D8-33DD-C78F-5CE3-E531E007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BA33DB-A0F7-216D-CF09-9AF5035D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59DC599-D166-1A87-F02D-E2353BDB8E4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 err="1"/>
              <a:t>highway_env</a:t>
            </a:r>
            <a:r>
              <a:rPr lang="zh-CN" altLang="en-US" dirty="0"/>
              <a:t>與</a:t>
            </a:r>
            <a:r>
              <a:rPr lang="en-US" altLang="zh-CN" dirty="0"/>
              <a:t>gym</a:t>
            </a:r>
            <a:r>
              <a:rPr lang="zh-CN" altLang="en-US" dirty="0"/>
              <a:t>的關系？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A7562A8B-6641-0D5C-9869-9E21F652815D}"/>
              </a:ext>
            </a:extLst>
          </p:cNvPr>
          <p:cNvSpPr/>
          <p:nvPr/>
        </p:nvSpPr>
        <p:spPr>
          <a:xfrm>
            <a:off x="8504630" y="3178956"/>
            <a:ext cx="642956" cy="11240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0FA8D77-DC16-15FA-8028-99BFA80F29C7}"/>
              </a:ext>
            </a:extLst>
          </p:cNvPr>
          <p:cNvSpPr/>
          <p:nvPr/>
        </p:nvSpPr>
        <p:spPr>
          <a:xfrm>
            <a:off x="8504630" y="5039531"/>
            <a:ext cx="2129742" cy="9561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0DE3939-F387-A878-E62E-580E5BD4C771}"/>
              </a:ext>
            </a:extLst>
          </p:cNvPr>
          <p:cNvSpPr txBox="1"/>
          <p:nvPr/>
        </p:nvSpPr>
        <p:spPr>
          <a:xfrm>
            <a:off x="7931422" y="3556321"/>
            <a:ext cx="66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gym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F8A6E87-CDEF-2920-F8D6-C458C7270DD8}"/>
              </a:ext>
            </a:extLst>
          </p:cNvPr>
          <p:cNvSpPr txBox="1"/>
          <p:nvPr/>
        </p:nvSpPr>
        <p:spPr>
          <a:xfrm>
            <a:off x="8426067" y="3505034"/>
            <a:ext cx="829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dirty="0"/>
              <a:t>Core</a:t>
            </a:r>
            <a:r>
              <a:rPr lang="zh-CN" altLang="en-US" sz="1200" dirty="0"/>
              <a:t> </a:t>
            </a:r>
            <a:r>
              <a:rPr lang="en-US" altLang="zh-CN" sz="1200" dirty="0"/>
              <a:t>functions</a:t>
            </a:r>
            <a:endParaRPr lang="zh-CN" altLang="en-US" sz="1200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A71F13A-943B-DF10-DEA3-EB42E931B60B}"/>
              </a:ext>
            </a:extLst>
          </p:cNvPr>
          <p:cNvSpPr/>
          <p:nvPr/>
        </p:nvSpPr>
        <p:spPr>
          <a:xfrm>
            <a:off x="9226149" y="3178956"/>
            <a:ext cx="992010" cy="11240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86E62B3-8BB0-FFA8-00E1-FC3B582DF2A7}"/>
              </a:ext>
            </a:extLst>
          </p:cNvPr>
          <p:cNvSpPr/>
          <p:nvPr/>
        </p:nvSpPr>
        <p:spPr>
          <a:xfrm>
            <a:off x="10288466" y="3178956"/>
            <a:ext cx="412136" cy="11240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F745AD-5BD7-4AE0-4A64-14C3D86C6565}"/>
              </a:ext>
            </a:extLst>
          </p:cNvPr>
          <p:cNvSpPr txBox="1"/>
          <p:nvPr/>
        </p:nvSpPr>
        <p:spPr>
          <a:xfrm>
            <a:off x="9191626" y="3489216"/>
            <a:ext cx="1055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/>
              <a:t>Classic</a:t>
            </a:r>
            <a:r>
              <a:rPr lang="zh-CN" altLang="en-US" sz="1200" dirty="0"/>
              <a:t> </a:t>
            </a:r>
            <a:r>
              <a:rPr lang="en-US" altLang="zh-CN" sz="1200" dirty="0"/>
              <a:t>environments</a:t>
            </a:r>
            <a:endParaRPr lang="zh-CN" altLang="en-US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8FF243-EF3B-AB01-00CC-E803C7953DA6}"/>
              </a:ext>
            </a:extLst>
          </p:cNvPr>
          <p:cNvSpPr txBox="1"/>
          <p:nvPr/>
        </p:nvSpPr>
        <p:spPr>
          <a:xfrm>
            <a:off x="9998610" y="3581548"/>
            <a:ext cx="977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dirty="0"/>
              <a:t>Other</a:t>
            </a:r>
            <a:r>
              <a:rPr lang="en-US" altLang="zh-CN" sz="1200" dirty="0"/>
              <a:t>s</a:t>
            </a:r>
            <a:endParaRPr lang="en" altLang="zh-CN" sz="1200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B2778368-B6C5-390B-B956-4C77DEEE0E9E}"/>
              </a:ext>
            </a:extLst>
          </p:cNvPr>
          <p:cNvSpPr/>
          <p:nvPr/>
        </p:nvSpPr>
        <p:spPr>
          <a:xfrm>
            <a:off x="8598295" y="5159504"/>
            <a:ext cx="754050" cy="3672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Agent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A3F60BF6-4CDD-E7F6-E64A-56E912AE0234}"/>
              </a:ext>
            </a:extLst>
          </p:cNvPr>
          <p:cNvSpPr/>
          <p:nvPr/>
        </p:nvSpPr>
        <p:spPr>
          <a:xfrm>
            <a:off x="9444277" y="5159504"/>
            <a:ext cx="1098163" cy="3672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</a:rPr>
              <a:t>Environment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1775DE5-0C47-FEEA-0F9D-5EFF20226493}"/>
              </a:ext>
            </a:extLst>
          </p:cNvPr>
          <p:cNvSpPr txBox="1"/>
          <p:nvPr/>
        </p:nvSpPr>
        <p:spPr>
          <a:xfrm>
            <a:off x="8926024" y="5562510"/>
            <a:ext cx="148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 err="1"/>
              <a:t>highway_env</a:t>
            </a:r>
            <a:endParaRPr lang="zh-CN" altLang="en-US" dirty="0"/>
          </a:p>
        </p:txBody>
      </p:sp>
      <p:cxnSp>
        <p:nvCxnSpPr>
          <p:cNvPr id="33" name="曲线连接符 32">
            <a:extLst>
              <a:ext uri="{FF2B5EF4-FFF2-40B4-BE49-F238E27FC236}">
                <a16:creationId xmlns:a16="http://schemas.microsoft.com/office/drawing/2014/main" id="{C5A1D67C-D831-B423-8779-2500F7353BB6}"/>
              </a:ext>
            </a:extLst>
          </p:cNvPr>
          <p:cNvCxnSpPr>
            <a:endCxn id="21" idx="2"/>
          </p:cNvCxnSpPr>
          <p:nvPr/>
        </p:nvCxnSpPr>
        <p:spPr>
          <a:xfrm rot="5400000" flipH="1" flipV="1">
            <a:off x="9347162" y="4625272"/>
            <a:ext cx="697246" cy="5273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29AA7D17-A408-9F3D-6955-222259A54943}"/>
              </a:ext>
            </a:extLst>
          </p:cNvPr>
          <p:cNvSpPr txBox="1"/>
          <p:nvPr/>
        </p:nvSpPr>
        <p:spPr>
          <a:xfrm>
            <a:off x="9682145" y="45876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擴展</a:t>
            </a:r>
          </a:p>
        </p:txBody>
      </p:sp>
    </p:spTree>
    <p:extLst>
      <p:ext uri="{BB962C8B-B14F-4D97-AF65-F5344CB8AC3E}">
        <p14:creationId xmlns:p14="http://schemas.microsoft.com/office/powerpoint/2010/main" val="2605094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8834-EE81-368F-6681-62A78F433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911E33-6A5E-A6D1-832D-65B9B607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659168-51E7-CF5A-CC48-BB666155C83F}"/>
              </a:ext>
            </a:extLst>
          </p:cNvPr>
          <p:cNvSpPr txBox="1"/>
          <p:nvPr/>
        </p:nvSpPr>
        <p:spPr>
          <a:xfrm>
            <a:off x="2199203" y="1230253"/>
            <a:ext cx="7897585" cy="451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Gym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以及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highway_env</a:t>
            </a:r>
            <a:r>
              <a:rPr kumimoji="1" lang="zh-CN" altLang="en-US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的介紹</a:t>
            </a:r>
            <a:endParaRPr kumimoji="1" lang="en-US" altLang="zh-CN" sz="28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、介紹開源項目的代碼架構</a:t>
            </a:r>
            <a:endParaRPr kumimoji="1" lang="en-US" altLang="zh-CN" sz="28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、介紹基於模型的方法</a:t>
            </a:r>
            <a:endParaRPr kumimoji="1"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動態規劃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蒙特卡羅樹搜索</a:t>
            </a:r>
            <a:endParaRPr kumimoji="1"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、代碼運行與結果展示實例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69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39D36-C2C0-C0C5-64C1-1139607CB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E98125-FB19-ABED-7AB6-6291A4968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52" y="1199747"/>
            <a:ext cx="11364780" cy="51580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與 </a:t>
            </a:r>
            <a:r>
              <a:rPr lang="en" altLang="zh-CN" sz="2400" dirty="0"/>
              <a:t>Conda </a:t>
            </a:r>
            <a:r>
              <a:rPr lang="zh-CN" altLang="en-US" sz="2400" dirty="0"/>
              <a:t>的關系：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Conda </a:t>
            </a:r>
            <a:r>
              <a:rPr lang="zh-CN" altLang="en-US" sz="2400" dirty="0"/>
              <a:t>虛擬環境是 </a:t>
            </a:r>
            <a:r>
              <a:rPr lang="en-US" altLang="zh-CN" sz="2400" dirty="0" err="1"/>
              <a:t>rl</a:t>
            </a:r>
            <a:r>
              <a:rPr lang="en-US" altLang="zh-CN" sz="2400" dirty="0"/>
              <a:t>-agents </a:t>
            </a:r>
            <a:r>
              <a:rPr lang="zh-CN" altLang="en-US" sz="2400" dirty="0"/>
              <a:t>項目運行的基礎。你需要使用 </a:t>
            </a:r>
            <a:r>
              <a:rPr lang="en-US" altLang="zh-CN" sz="2400" dirty="0" err="1"/>
              <a:t>conda</a:t>
            </a:r>
            <a:r>
              <a:rPr lang="en-US" altLang="zh-CN" sz="2400" dirty="0"/>
              <a:t> </a:t>
            </a:r>
            <a:r>
              <a:rPr lang="zh-CN" altLang="en-US" sz="2400" dirty="0"/>
              <a:t>來創建一個虛擬環境並在該環境中安裝所有的依賴庫。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使用 </a:t>
            </a:r>
            <a:r>
              <a:rPr lang="en" altLang="zh-CN" sz="2400" dirty="0" err="1"/>
              <a:t>conda</a:t>
            </a:r>
            <a:r>
              <a:rPr lang="zh-CN" altLang="en" sz="2400" dirty="0"/>
              <a:t>，</a:t>
            </a:r>
            <a:r>
              <a:rPr lang="zh-CN" altLang="en-US" sz="2400" dirty="0"/>
              <a:t>你可以為 </a:t>
            </a:r>
            <a:r>
              <a:rPr lang="en" altLang="zh-CN" sz="2400" dirty="0" err="1"/>
              <a:t>rl</a:t>
            </a:r>
            <a:r>
              <a:rPr lang="en" altLang="zh-CN" sz="2400" dirty="0"/>
              <a:t>-agents </a:t>
            </a:r>
            <a:r>
              <a:rPr lang="zh-CN" altLang="en-US" sz="2400" dirty="0"/>
              <a:t>創建一個獨立的虛擬環境，如 </a:t>
            </a:r>
            <a:r>
              <a:rPr lang="en" altLang="zh-CN" sz="2400" dirty="0"/>
              <a:t>env1</a:t>
            </a:r>
            <a:r>
              <a:rPr lang="zh-CN" altLang="en" sz="2400" dirty="0"/>
              <a:t>。</a:t>
            </a:r>
            <a:r>
              <a:rPr lang="zh-CN" altLang="en-US" sz="2400" dirty="0"/>
              <a:t>該環境將包括所有項目運行所需的依賴，確保每次運行時都能保持一致性。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與 </a:t>
            </a:r>
            <a:r>
              <a:rPr lang="en" altLang="zh-CN" sz="2400" dirty="0"/>
              <a:t>Gym </a:t>
            </a:r>
            <a:r>
              <a:rPr lang="zh-CN" altLang="en-US" sz="2400" dirty="0"/>
              <a:t>庫的關系：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" altLang="zh-CN" sz="2400" dirty="0" err="1"/>
              <a:t>rl</a:t>
            </a:r>
            <a:r>
              <a:rPr lang="en" altLang="zh-CN" sz="2400" dirty="0"/>
              <a:t>-agents </a:t>
            </a:r>
            <a:r>
              <a:rPr lang="zh-CN" altLang="en-US" sz="2400" dirty="0"/>
              <a:t>項目會在 </a:t>
            </a:r>
            <a:r>
              <a:rPr lang="en" altLang="zh-CN" sz="2400" dirty="0"/>
              <a:t>Gym </a:t>
            </a:r>
            <a:r>
              <a:rPr lang="zh-CN" altLang="en-US" sz="2400" dirty="0"/>
              <a:t>環境中進行訓練，特別是當需要處理自動駕駛問題時，</a:t>
            </a:r>
            <a:r>
              <a:rPr lang="en" altLang="zh-CN" sz="2400" dirty="0" err="1"/>
              <a:t>HighwayEnv</a:t>
            </a:r>
            <a:r>
              <a:rPr lang="en" altLang="zh-CN" sz="2400" dirty="0"/>
              <a:t> </a:t>
            </a:r>
            <a:r>
              <a:rPr lang="zh-CN" altLang="en-US" sz="2400" dirty="0"/>
              <a:t>會作為一個環境被載入，以模擬自動駕駛場景。</a:t>
            </a:r>
            <a:endParaRPr lang="en-US" altLang="zh-CN" sz="2400" dirty="0"/>
          </a:p>
          <a:p>
            <a:pPr>
              <a:lnSpc>
                <a:spcPts val="3040"/>
              </a:lnSpc>
            </a:pPr>
            <a:endParaRPr lang="en-US" altLang="zh-CN" sz="2400" dirty="0"/>
          </a:p>
          <a:p>
            <a:pPr>
              <a:lnSpc>
                <a:spcPts val="3040"/>
              </a:lnSpc>
            </a:pPr>
            <a:endParaRPr lang="en-US" altLang="zh-CN" sz="2400" dirty="0"/>
          </a:p>
          <a:p>
            <a:pPr>
              <a:lnSpc>
                <a:spcPts val="3040"/>
              </a:lnSpc>
            </a:pPr>
            <a:endParaRPr lang="en-US" altLang="zh-CN" sz="2400" dirty="0"/>
          </a:p>
          <a:p>
            <a:pPr>
              <a:lnSpc>
                <a:spcPts val="3040"/>
              </a:lnSpc>
            </a:pPr>
            <a:endParaRPr lang="en-US" altLang="zh-CN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77401C-73F6-89A4-6C2F-718A54F4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0A57164C-E082-7556-1C52-7778F54444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774" y="595277"/>
            <a:ext cx="11364781" cy="487456"/>
          </a:xfrm>
        </p:spPr>
        <p:txBody>
          <a:bodyPr/>
          <a:lstStyle/>
          <a:p>
            <a:r>
              <a:rPr lang="zh-CN" altLang="en-US" dirty="0"/>
              <a:t>與上一節聯系</a:t>
            </a:r>
          </a:p>
        </p:txBody>
      </p:sp>
    </p:spTree>
    <p:extLst>
      <p:ext uri="{BB962C8B-B14F-4D97-AF65-F5344CB8AC3E}">
        <p14:creationId xmlns:p14="http://schemas.microsoft.com/office/powerpoint/2010/main" val="173446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地址：</a:t>
            </a:r>
            <a:r>
              <a:rPr lang="en" altLang="zh-CN" dirty="0">
                <a:hlinkClick r:id="rId3"/>
              </a:rPr>
              <a:t>https://github.com/eleurent/rl-agents</a:t>
            </a:r>
            <a:endParaRPr lang="en" altLang="zh-CN" dirty="0"/>
          </a:p>
          <a:p>
            <a:r>
              <a:rPr lang="zh-CN" altLang="en-US" dirty="0"/>
              <a:t>描述：一個用於訓練和測試強化學習算法的框架，智能體通過與環境交互，不斷學習如何做出更好的決策</a:t>
            </a:r>
          </a:p>
          <a:p>
            <a:r>
              <a:rPr lang="zh-CN" altLang="en-US" dirty="0"/>
              <a:t>目標：了解開源項目的整體結構，各個文件和模塊之間如何協作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項目概述與架構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7" name="内容占位符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項目概述</a:t>
            </a:r>
          </a:p>
        </p:txBody>
      </p:sp>
      <p:pic>
        <p:nvPicPr>
          <p:cNvPr id="1026" name="Picture 2" descr="智能体自动驾驶 的图像结果">
            <a:extLst>
              <a:ext uri="{FF2B5EF4-FFF2-40B4-BE49-F238E27FC236}">
                <a16:creationId xmlns:a16="http://schemas.microsoft.com/office/drawing/2014/main" id="{B88362EE-BD68-DB31-16B3-AC58B4301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65" y="3551078"/>
            <a:ext cx="3062007" cy="229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F7AEC29-2B7D-E039-97EA-33786DC5BBF3}"/>
              </a:ext>
            </a:extLst>
          </p:cNvPr>
          <p:cNvSpPr txBox="1"/>
          <p:nvPr/>
        </p:nvSpPr>
        <p:spPr>
          <a:xfrm>
            <a:off x="4783960" y="3551078"/>
            <a:ext cx="6122274" cy="2231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zh-CN" altLang="en-US" b="1" dirty="0"/>
              <a:t>環境（</a:t>
            </a:r>
            <a:r>
              <a:rPr lang="en" altLang="zh-CN" b="1" dirty="0"/>
              <a:t>Environment</a:t>
            </a:r>
            <a:r>
              <a:rPr lang="zh-CN" altLang="en" b="1" dirty="0"/>
              <a:t>）：</a:t>
            </a:r>
            <a:r>
              <a:rPr lang="zh-CN" altLang="en-US" b="1" dirty="0"/>
              <a:t>模擬的世界，像「遊戲」一樣</a:t>
            </a:r>
          </a:p>
          <a:p>
            <a:pPr>
              <a:lnSpc>
                <a:spcPct val="200000"/>
              </a:lnSpc>
              <a:buNone/>
            </a:pPr>
            <a:r>
              <a:rPr lang="zh-CN" altLang="en-US" b="1" dirty="0"/>
              <a:t>智能體（</a:t>
            </a:r>
            <a:r>
              <a:rPr lang="en" altLang="zh-CN" b="1" dirty="0"/>
              <a:t>Agent</a:t>
            </a:r>
            <a:r>
              <a:rPr lang="zh-CN" altLang="en" b="1" dirty="0"/>
              <a:t>）：</a:t>
            </a:r>
            <a:r>
              <a:rPr lang="zh-CN" altLang="en-US" b="1" dirty="0"/>
              <a:t>學習如何在環境中進行決策</a:t>
            </a:r>
          </a:p>
          <a:p>
            <a:pPr>
              <a:lnSpc>
                <a:spcPct val="200000"/>
              </a:lnSpc>
              <a:buNone/>
            </a:pPr>
            <a:r>
              <a:rPr lang="zh-CN" altLang="en-US" b="1" dirty="0"/>
              <a:t>算法（</a:t>
            </a:r>
            <a:r>
              <a:rPr lang="en" altLang="zh-CN" b="1" dirty="0"/>
              <a:t>Algorithms</a:t>
            </a:r>
            <a:r>
              <a:rPr lang="zh-CN" altLang="en" b="1" dirty="0"/>
              <a:t>）：</a:t>
            </a:r>
            <a:r>
              <a:rPr lang="zh-CN" altLang="en-US" b="1" dirty="0"/>
              <a:t>例如蒙特卡洛樹搜索（</a:t>
            </a:r>
            <a:r>
              <a:rPr lang="en" altLang="zh-CN" b="1" dirty="0"/>
              <a:t>MCTS</a:t>
            </a:r>
            <a:r>
              <a:rPr lang="zh-CN" altLang="en" b="1" dirty="0"/>
              <a:t>），</a:t>
            </a:r>
            <a:r>
              <a:rPr lang="zh-CN" altLang="en-US" b="1" dirty="0"/>
              <a:t>幫助智能體進行思考和決策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DCB46-D980-AEDB-C138-D07EC0AE0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065485-E4C6-6848-7E2B-CC246BE1A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地址：</a:t>
            </a:r>
            <a:r>
              <a:rPr lang="en" altLang="zh-CN" dirty="0"/>
              <a:t>https://</a:t>
            </a:r>
            <a:r>
              <a:rPr lang="en" altLang="zh-CN" dirty="0" err="1"/>
              <a:t>github.com</a:t>
            </a:r>
            <a:r>
              <a:rPr lang="en" altLang="zh-CN" dirty="0"/>
              <a:t>/daiwenlong23/</a:t>
            </a:r>
            <a:r>
              <a:rPr lang="en" altLang="zh-CN" dirty="0" err="1"/>
              <a:t>rl</a:t>
            </a:r>
            <a:r>
              <a:rPr lang="en" altLang="zh-CN" dirty="0"/>
              <a:t>-agents</a:t>
            </a:r>
          </a:p>
          <a:p>
            <a:r>
              <a:rPr lang="zh-CN" altLang="en-US" dirty="0"/>
              <a:t>創建</a:t>
            </a:r>
            <a:r>
              <a:rPr lang="en" altLang="zh-CN" dirty="0" err="1"/>
              <a:t>conda</a:t>
            </a:r>
            <a:r>
              <a:rPr lang="zh-CN" altLang="en-US" dirty="0"/>
              <a:t>環境：</a:t>
            </a:r>
            <a:r>
              <a:rPr lang="en" altLang="zh-CN" dirty="0" err="1"/>
              <a:t>conda</a:t>
            </a:r>
            <a:r>
              <a:rPr lang="en" altLang="zh-CN" dirty="0"/>
              <a:t> create --name </a:t>
            </a:r>
            <a:r>
              <a:rPr lang="en" altLang="zh-CN" dirty="0" err="1"/>
              <a:t>myenv</a:t>
            </a:r>
            <a:r>
              <a:rPr lang="en" altLang="zh-CN" dirty="0"/>
              <a:t> python=3.8</a:t>
            </a:r>
          </a:p>
          <a:p>
            <a:r>
              <a:rPr lang="zh-CN" altLang="en-US" dirty="0"/>
              <a:t>查看自己的環境列表：</a:t>
            </a:r>
            <a:r>
              <a:rPr lang="en" altLang="zh-CN" dirty="0" err="1"/>
              <a:t>conda</a:t>
            </a:r>
            <a:r>
              <a:rPr lang="en" altLang="zh-CN" dirty="0"/>
              <a:t> env list</a:t>
            </a:r>
          </a:p>
          <a:p>
            <a:r>
              <a:rPr lang="zh-CN" altLang="en-US" dirty="0"/>
              <a:t>激活環境：</a:t>
            </a:r>
            <a:r>
              <a:rPr lang="en" altLang="zh-CN" dirty="0" err="1"/>
              <a:t>conda</a:t>
            </a:r>
            <a:r>
              <a:rPr lang="en" altLang="zh-CN" dirty="0"/>
              <a:t> activate </a:t>
            </a:r>
            <a:r>
              <a:rPr lang="en" altLang="zh-CN" dirty="0" err="1"/>
              <a:t>myenv</a:t>
            </a:r>
            <a:endParaRPr lang="en" altLang="zh-CN" dirty="0"/>
          </a:p>
          <a:p>
            <a:r>
              <a:rPr lang="zh-CN" altLang="en-US" dirty="0"/>
              <a:t>安裝所需要的包（激活環境後）</a:t>
            </a:r>
          </a:p>
          <a:p>
            <a:pPr lvl="1"/>
            <a:r>
              <a:rPr lang="en" altLang="zh-CN" dirty="0" err="1"/>
              <a:t>conda</a:t>
            </a:r>
            <a:r>
              <a:rPr lang="en" altLang="zh-CN" dirty="0"/>
              <a:t> install </a:t>
            </a:r>
            <a:r>
              <a:rPr lang="en" altLang="zh-CN" dirty="0" err="1"/>
              <a:t>numpy</a:t>
            </a:r>
            <a:r>
              <a:rPr lang="en" altLang="zh-CN" dirty="0"/>
              <a:t> pandas</a:t>
            </a:r>
          </a:p>
          <a:p>
            <a:pPr lvl="1"/>
            <a:r>
              <a:rPr lang="en" altLang="zh-CN" dirty="0"/>
              <a:t>pip install </a:t>
            </a:r>
            <a:r>
              <a:rPr lang="en" altLang="zh-CN" dirty="0" err="1"/>
              <a:t>numpy</a:t>
            </a:r>
            <a:r>
              <a:rPr lang="en" altLang="zh-CN" dirty="0"/>
              <a:t> pandas</a:t>
            </a:r>
          </a:p>
          <a:p>
            <a:r>
              <a:rPr lang="zh-CN" altLang="en-US" dirty="0"/>
              <a:t>查看特定環境中的包（激活環境後）：</a:t>
            </a:r>
            <a:r>
              <a:rPr lang="en" altLang="zh-CN" dirty="0" err="1"/>
              <a:t>conda</a:t>
            </a:r>
            <a:r>
              <a:rPr lang="en" altLang="zh-CN" dirty="0"/>
              <a:t> list</a:t>
            </a:r>
          </a:p>
          <a:p>
            <a:r>
              <a:rPr lang="zh-CN" altLang="en-US" dirty="0"/>
              <a:t>查看可用包版本： </a:t>
            </a:r>
            <a:r>
              <a:rPr lang="en" altLang="zh-CN" dirty="0" err="1"/>
              <a:t>conda</a:t>
            </a:r>
            <a:r>
              <a:rPr lang="en" altLang="zh-CN" dirty="0"/>
              <a:t> search </a:t>
            </a:r>
            <a:r>
              <a:rPr lang="en" altLang="zh-CN" dirty="0" err="1"/>
              <a:t>numpy</a:t>
            </a:r>
            <a:r>
              <a:rPr lang="en" altLang="zh-CN" dirty="0"/>
              <a:t>   </a:t>
            </a:r>
          </a:p>
          <a:p>
            <a:r>
              <a:rPr lang="zh-CN" altLang="en-US" dirty="0"/>
              <a:t>安裝指定版本的包：</a:t>
            </a:r>
            <a:r>
              <a:rPr lang="en" altLang="zh-CN" dirty="0" err="1"/>
              <a:t>conda</a:t>
            </a:r>
            <a:r>
              <a:rPr lang="en" altLang="zh-CN" dirty="0"/>
              <a:t> install </a:t>
            </a:r>
            <a:r>
              <a:rPr lang="en" altLang="zh-CN" dirty="0" err="1"/>
              <a:t>numpy</a:t>
            </a:r>
            <a:r>
              <a:rPr lang="en" altLang="zh-CN" dirty="0"/>
              <a:t>==1.21.0</a:t>
            </a:r>
            <a:endParaRPr lang="en-US" alt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E3E0C3E-F88A-6813-3D19-4297C9BA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項目概述與架構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D2206B-8FA2-D1D4-16FF-AB38CE7E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41B2B46-9FBE-A240-42E7-73E766FC293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安裝事項</a:t>
            </a:r>
          </a:p>
        </p:txBody>
      </p:sp>
    </p:spTree>
    <p:extLst>
      <p:ext uri="{BB962C8B-B14F-4D97-AF65-F5344CB8AC3E}">
        <p14:creationId xmlns:p14="http://schemas.microsoft.com/office/powerpoint/2010/main" val="94219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423A4-6CCF-C7B4-58B6-5DF224B24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D06046B-0B58-53EA-BE81-0E8CF3CA8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目錄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4DE30-1009-AEC1-70B2-1BFE00D4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654F6B-671C-B1CE-957C-1D968EB0AADB}"/>
              </a:ext>
            </a:extLst>
          </p:cNvPr>
          <p:cNvSpPr txBox="1"/>
          <p:nvPr/>
        </p:nvSpPr>
        <p:spPr>
          <a:xfrm>
            <a:off x="2199203" y="1230253"/>
            <a:ext cx="7897585" cy="451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1"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ym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以及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highway</a:t>
            </a:r>
            <a:r>
              <a:rPr kumimoji="1"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_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env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的介紹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、介紹開源項目的代碼架構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、介紹基於模型的方法</a:t>
            </a:r>
            <a:endParaRPr kumimoji="1"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動態規劃</a:t>
            </a:r>
            <a:endParaRPr kumimoji="1"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蒙特卡羅樹搜索</a:t>
            </a:r>
            <a:endParaRPr kumimoji="1"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、代碼運行與結果展示實例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37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27883-52A5-7119-AEBD-E3691AC57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39CA1B-FF3B-839E-6160-AC87B6B3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刪除指定的包：</a:t>
            </a:r>
            <a:r>
              <a:rPr lang="en" altLang="zh-CN" dirty="0" err="1"/>
              <a:t>conda</a:t>
            </a:r>
            <a:r>
              <a:rPr lang="en" altLang="zh-CN" dirty="0"/>
              <a:t> uninstall </a:t>
            </a:r>
            <a:r>
              <a:rPr lang="en" altLang="zh-CN" dirty="0" err="1"/>
              <a:t>numpy</a:t>
            </a:r>
            <a:r>
              <a:rPr lang="zh-CN" altLang="en" dirty="0"/>
              <a:t>（</a:t>
            </a:r>
            <a:r>
              <a:rPr lang="zh-CN" altLang="en-US" dirty="0"/>
              <a:t>也可以指定版本）</a:t>
            </a:r>
          </a:p>
          <a:p>
            <a:r>
              <a:rPr lang="zh-CN" altLang="en-US" dirty="0"/>
              <a:t>關閉環境：</a:t>
            </a:r>
            <a:r>
              <a:rPr lang="en" altLang="zh-CN" dirty="0" err="1"/>
              <a:t>conda</a:t>
            </a:r>
            <a:r>
              <a:rPr lang="en" altLang="zh-CN" dirty="0"/>
              <a:t> deactivate</a:t>
            </a:r>
          </a:p>
          <a:p>
            <a:r>
              <a:rPr lang="zh-CN" altLang="en-US" dirty="0"/>
              <a:t>刪除創建的</a:t>
            </a:r>
            <a:r>
              <a:rPr lang="en" altLang="zh-CN" dirty="0" err="1"/>
              <a:t>myenv</a:t>
            </a:r>
            <a:r>
              <a:rPr lang="zh-CN" altLang="en-US" dirty="0"/>
              <a:t>環境：</a:t>
            </a:r>
            <a:r>
              <a:rPr lang="en" altLang="zh-CN" dirty="0" err="1"/>
              <a:t>conda</a:t>
            </a:r>
            <a:r>
              <a:rPr lang="en" altLang="zh-CN" dirty="0"/>
              <a:t> env remove --name </a:t>
            </a:r>
            <a:r>
              <a:rPr lang="en" altLang="zh-CN" dirty="0" err="1"/>
              <a:t>myenv</a:t>
            </a:r>
            <a:endParaRPr lang="en" altLang="zh-CN" dirty="0"/>
          </a:p>
          <a:p>
            <a:r>
              <a:rPr lang="zh-CN" altLang="en-US" dirty="0"/>
              <a:t>導入項目後</a:t>
            </a:r>
            <a:r>
              <a:rPr lang="en" altLang="zh-CN" dirty="0"/>
              <a:t>IDE</a:t>
            </a:r>
            <a:r>
              <a:rPr lang="zh-CN" altLang="en-US" dirty="0"/>
              <a:t>通常會自動運行</a:t>
            </a:r>
            <a:r>
              <a:rPr lang="en" altLang="zh-CN" dirty="0"/>
              <a:t>setup</a:t>
            </a:r>
            <a:r>
              <a:rPr lang="zh-CN" altLang="en-US" dirty="0"/>
              <a:t>文件，安裝依賴庫</a:t>
            </a:r>
          </a:p>
          <a:p>
            <a:r>
              <a:rPr lang="zh-CN" altLang="en-US" dirty="0"/>
              <a:t>額外安裝一下</a:t>
            </a:r>
            <a:r>
              <a:rPr lang="en" altLang="zh-CN" dirty="0"/>
              <a:t>pip install </a:t>
            </a:r>
            <a:r>
              <a:rPr lang="en" altLang="zh-CN" dirty="0" err="1"/>
              <a:t>moviepy</a:t>
            </a:r>
            <a:endParaRPr lang="en" altLang="zh-CN" dirty="0"/>
          </a:p>
          <a:p>
            <a:r>
              <a:rPr lang="zh-CN" altLang="en-US" dirty="0"/>
              <a:t>或：</a:t>
            </a:r>
            <a:r>
              <a:rPr lang="en-US" altLang="zh-CN" sz="1800" dirty="0" err="1"/>
              <a:t>conda</a:t>
            </a:r>
            <a:r>
              <a:rPr lang="zh-CN" altLang="en-US" sz="1800" dirty="0"/>
              <a:t> </a:t>
            </a:r>
            <a:r>
              <a:rPr lang="en-US" altLang="zh-CN" sz="1800" dirty="0"/>
              <a:t>install</a:t>
            </a:r>
            <a:r>
              <a:rPr lang="zh-CN" altLang="en-US" sz="1800" dirty="0"/>
              <a:t> </a:t>
            </a:r>
            <a:r>
              <a:rPr lang="en" altLang="zh-CN" sz="1800" dirty="0"/>
              <a:t>gymnasium</a:t>
            </a:r>
            <a:r>
              <a:rPr lang="zh-CN" altLang="en-US" sz="1800" dirty="0"/>
              <a:t> </a:t>
            </a:r>
            <a:r>
              <a:rPr lang="en" altLang="zh-CN" sz="1800" dirty="0"/>
              <a:t>pandas</a:t>
            </a:r>
            <a:r>
              <a:rPr lang="zh-CN" altLang="en-US" sz="1800" dirty="0"/>
              <a:t> </a:t>
            </a:r>
            <a:r>
              <a:rPr lang="en" altLang="zh-CN" sz="1800" dirty="0" err="1"/>
              <a:t>numba</a:t>
            </a:r>
            <a:r>
              <a:rPr lang="zh-CN" altLang="en-US" sz="1800" dirty="0"/>
              <a:t> </a:t>
            </a:r>
            <a:r>
              <a:rPr lang="en" altLang="zh-CN" sz="1800" dirty="0"/>
              <a:t>matplotlib</a:t>
            </a:r>
            <a:r>
              <a:rPr lang="zh-CN" altLang="en-US" sz="1800" dirty="0"/>
              <a:t> </a:t>
            </a:r>
            <a:r>
              <a:rPr lang="en" altLang="zh-CN" sz="1800" dirty="0"/>
              <a:t>seaborn six</a:t>
            </a:r>
            <a:r>
              <a:rPr lang="zh-CN" altLang="en-US" sz="1800" dirty="0"/>
              <a:t> </a:t>
            </a:r>
            <a:r>
              <a:rPr lang="en" altLang="zh-CN" sz="1800" dirty="0" err="1"/>
              <a:t>docopt</a:t>
            </a:r>
            <a:r>
              <a:rPr lang="zh-CN" altLang="en-US" sz="1800" dirty="0"/>
              <a:t> </a:t>
            </a:r>
            <a:r>
              <a:rPr lang="en" altLang="zh-CN" sz="1800" dirty="0" err="1"/>
              <a:t>tensorboardX</a:t>
            </a:r>
            <a:r>
              <a:rPr lang="zh-CN" altLang="en-US" sz="1800" dirty="0"/>
              <a:t> </a:t>
            </a:r>
            <a:r>
              <a:rPr lang="en" altLang="zh-CN" sz="1800" dirty="0" err="1"/>
              <a:t>scipy</a:t>
            </a:r>
            <a:endParaRPr lang="en" altLang="zh-CN" sz="1800" dirty="0"/>
          </a:p>
          <a:p>
            <a:r>
              <a:rPr lang="zh-CN" altLang="en-US" sz="1800" dirty="0"/>
              <a:t>             </a:t>
            </a:r>
            <a:r>
              <a:rPr lang="en" altLang="zh-CN" sz="1800" dirty="0"/>
              <a:t>pip</a:t>
            </a:r>
            <a:r>
              <a:rPr lang="zh-CN" altLang="en-US" sz="1800" dirty="0"/>
              <a:t> </a:t>
            </a:r>
            <a:r>
              <a:rPr lang="en-US" altLang="zh-CN" sz="1800" dirty="0"/>
              <a:t>install</a:t>
            </a:r>
            <a:r>
              <a:rPr lang="zh-CN" altLang="en-US" sz="1800" dirty="0"/>
              <a:t> </a:t>
            </a:r>
            <a:r>
              <a:rPr lang="en-US" altLang="zh-CN" sz="1800" dirty="0" err="1"/>
              <a:t>moviepy</a:t>
            </a:r>
            <a:r>
              <a:rPr lang="zh-CN" altLang="en-US" sz="1800" dirty="0"/>
              <a:t> </a:t>
            </a:r>
            <a:r>
              <a:rPr lang="en-US" altLang="zh-CN" sz="1800" dirty="0" err="1"/>
              <a:t>pygame</a:t>
            </a:r>
            <a:r>
              <a:rPr lang="zh-CN" altLang="en-US" sz="1800" dirty="0"/>
              <a:t> </a:t>
            </a:r>
            <a:r>
              <a:rPr lang="en-US" altLang="zh-CN" sz="1800" dirty="0"/>
              <a:t>torch</a:t>
            </a:r>
            <a:r>
              <a:rPr lang="zh-CN" altLang="en-US" sz="1800" dirty="0"/>
              <a:t> </a:t>
            </a:r>
            <a:r>
              <a:rPr lang="en" altLang="zh-CN" sz="1800" dirty="0" err="1"/>
              <a:t>numpy</a:t>
            </a:r>
            <a:r>
              <a:rPr lang="en" altLang="zh-CN" sz="1800" dirty="0"/>
              <a:t>==1.21.0</a:t>
            </a:r>
            <a:endParaRPr lang="en-US" altLang="zh-CN" sz="1800" dirty="0"/>
          </a:p>
          <a:p>
            <a:r>
              <a:rPr lang="zh-CN" altLang="en-US" dirty="0"/>
              <a:t>安裝</a:t>
            </a:r>
            <a:r>
              <a:rPr lang="en-US" altLang="zh-CN" dirty="0"/>
              <a:t>highway-env</a:t>
            </a:r>
          </a:p>
          <a:p>
            <a:pPr lvl="1"/>
            <a:r>
              <a:rPr lang="en-US" altLang="zh-CN" sz="2300" dirty="0"/>
              <a:t>Stable</a:t>
            </a:r>
            <a:r>
              <a:rPr lang="zh-CN" altLang="en-US" sz="2300" dirty="0"/>
              <a:t> </a:t>
            </a:r>
            <a:r>
              <a:rPr lang="en-US" altLang="zh-CN" sz="2300" dirty="0"/>
              <a:t>release</a:t>
            </a:r>
            <a:r>
              <a:rPr lang="zh-CN" altLang="en-US" sz="2300" dirty="0"/>
              <a:t>：</a:t>
            </a:r>
            <a:r>
              <a:rPr lang="en" altLang="zh-CN" sz="2300" dirty="0"/>
              <a:t> pip install highway-env</a:t>
            </a:r>
            <a:endParaRPr lang="en-US" altLang="zh-CN" sz="2300" dirty="0"/>
          </a:p>
          <a:p>
            <a:pPr lvl="1"/>
            <a:r>
              <a:rPr lang="en-US" altLang="zh-CN" sz="2300" dirty="0"/>
              <a:t>Development</a:t>
            </a:r>
            <a:r>
              <a:rPr lang="zh-CN" altLang="en-US" sz="2300" dirty="0"/>
              <a:t> </a:t>
            </a:r>
            <a:r>
              <a:rPr lang="en-US" altLang="zh-CN" sz="2300" dirty="0"/>
              <a:t>version</a:t>
            </a:r>
            <a:r>
              <a:rPr lang="zh-CN" altLang="en-US" sz="2300" dirty="0"/>
              <a:t>：</a:t>
            </a:r>
            <a:r>
              <a:rPr lang="en" altLang="zh-CN" sz="2300" dirty="0"/>
              <a:t>pip install --user </a:t>
            </a:r>
            <a:r>
              <a:rPr lang="en" altLang="zh-CN" sz="2300" dirty="0" err="1"/>
              <a:t>git+https</a:t>
            </a:r>
            <a:r>
              <a:rPr lang="en" altLang="zh-CN" sz="2300" dirty="0"/>
              <a:t>://</a:t>
            </a:r>
            <a:r>
              <a:rPr lang="en" altLang="zh-CN" sz="2300" dirty="0" err="1"/>
              <a:t>github.com</a:t>
            </a:r>
            <a:r>
              <a:rPr lang="en" altLang="zh-CN" sz="2300" dirty="0"/>
              <a:t>/</a:t>
            </a:r>
            <a:r>
              <a:rPr lang="en" altLang="zh-CN" sz="2300" dirty="0" err="1"/>
              <a:t>eleurent</a:t>
            </a:r>
            <a:r>
              <a:rPr lang="en" altLang="zh-CN" sz="2300" dirty="0"/>
              <a:t>/highway-env</a:t>
            </a:r>
            <a:endParaRPr lang="en-US" altLang="zh-CN" sz="2300" dirty="0"/>
          </a:p>
          <a:p>
            <a:r>
              <a:rPr lang="zh-CN" altLang="en-US" dirty="0"/>
              <a:t>安裝</a:t>
            </a:r>
            <a:r>
              <a:rPr lang="en-US" altLang="zh-CN" dirty="0"/>
              <a:t>Development</a:t>
            </a:r>
            <a:r>
              <a:rPr lang="zh-CN" altLang="en-US" dirty="0"/>
              <a:t>版本需要先裝</a:t>
            </a:r>
            <a:r>
              <a:rPr lang="en-US" altLang="zh-CN" dirty="0">
                <a:solidFill>
                  <a:srgbClr val="C00000"/>
                </a:solidFill>
              </a:rPr>
              <a:t>git</a:t>
            </a:r>
          </a:p>
          <a:p>
            <a:endParaRPr lang="en-US" alt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A176D90-9356-1E67-C2AE-5AE1D480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項目概述與架構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061061-A911-5B79-A745-0B65F198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1A46D37-9CC5-20E7-C410-0EF2CCA887E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安装事项</a:t>
            </a:r>
          </a:p>
        </p:txBody>
      </p:sp>
    </p:spTree>
    <p:extLst>
      <p:ext uri="{BB962C8B-B14F-4D97-AF65-F5344CB8AC3E}">
        <p14:creationId xmlns:p14="http://schemas.microsoft.com/office/powerpoint/2010/main" val="117506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3CE88-C7DB-AAB3-5751-88C766086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6E839C3-7876-E2A2-1ECB-44E0206B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76" y="1244531"/>
            <a:ext cx="11517494" cy="5158059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下載 </a:t>
            </a:r>
            <a:r>
              <a:rPr lang="en-US" altLang="zh-CN" dirty="0"/>
              <a:t>Git </a:t>
            </a:r>
            <a:r>
              <a:rPr lang="zh-CN" altLang="en-US" dirty="0"/>
              <a:t>安裝程序：</a:t>
            </a:r>
          </a:p>
          <a:p>
            <a:pPr lvl="1"/>
            <a:r>
              <a:rPr lang="en-US" altLang="zh-CN" dirty="0">
                <a:hlinkClick r:id="rId3"/>
              </a:rPr>
              <a:t>https://git-scm.com/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點擊「</a:t>
            </a:r>
            <a:r>
              <a:rPr lang="en-US" altLang="zh-CN" dirty="0"/>
              <a:t>Download for Windows</a:t>
            </a:r>
            <a:r>
              <a:rPr lang="zh-CN" altLang="en-US" dirty="0"/>
              <a:t>」按鈕，下載最新版本的 </a:t>
            </a:r>
            <a:r>
              <a:rPr lang="en-US" altLang="zh-CN" dirty="0"/>
              <a:t>Git </a:t>
            </a:r>
            <a:r>
              <a:rPr lang="zh-CN" altLang="en-US" dirty="0"/>
              <a:t>安裝程序。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運行安裝程序：</a:t>
            </a:r>
          </a:p>
          <a:p>
            <a:pPr lvl="1"/>
            <a:r>
              <a:rPr lang="zh-CN" altLang="en-US" dirty="0"/>
              <a:t>雙擊下載的安裝程序文件（通常是 </a:t>
            </a:r>
            <a:r>
              <a:rPr lang="en-US" altLang="zh-CN" dirty="0"/>
              <a:t>.exe </a:t>
            </a:r>
            <a:r>
              <a:rPr lang="zh-CN" altLang="en-US" dirty="0"/>
              <a:t>文件）。</a:t>
            </a:r>
          </a:p>
          <a:p>
            <a:pPr lvl="1"/>
            <a:r>
              <a:rPr lang="zh-CN" altLang="en-US" dirty="0"/>
              <a:t>按照安裝向導的提示進行安裝。大多數情況下，可以使用默認設置。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驗證安裝：</a:t>
            </a:r>
          </a:p>
          <a:p>
            <a:pPr lvl="1"/>
            <a:r>
              <a:rPr lang="zh-CN" altLang="en-US" dirty="0"/>
              <a:t>打開命令提示符（按 </a:t>
            </a:r>
            <a:r>
              <a:rPr lang="en-US" altLang="zh-CN" dirty="0"/>
              <a:t>Win + R</a:t>
            </a:r>
            <a:r>
              <a:rPr lang="zh-CN" altLang="en-US" dirty="0"/>
              <a:t>，輸入 </a:t>
            </a:r>
            <a:r>
              <a:rPr lang="en-US" altLang="zh-CN" dirty="0" err="1"/>
              <a:t>cmd</a:t>
            </a:r>
            <a:r>
              <a:rPr lang="zh-CN" altLang="en-US" dirty="0"/>
              <a:t>，然後按回車）。</a:t>
            </a:r>
          </a:p>
          <a:p>
            <a:pPr lvl="1"/>
            <a:r>
              <a:rPr lang="zh-CN" altLang="en-US" dirty="0"/>
              <a:t>輸入 </a:t>
            </a:r>
            <a:r>
              <a:rPr lang="en-US" altLang="zh-CN" dirty="0"/>
              <a:t>git --version </a:t>
            </a:r>
            <a:r>
              <a:rPr lang="zh-CN" altLang="en-US" dirty="0"/>
              <a:t>並按回車。如果看到 </a:t>
            </a:r>
            <a:r>
              <a:rPr lang="en-US" altLang="zh-CN" dirty="0"/>
              <a:t>Git </a:t>
            </a:r>
            <a:r>
              <a:rPr lang="zh-CN" altLang="en-US" dirty="0"/>
              <a:t>的版本號，說明安裝成功。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3D9A9D0-6813-7E76-EDDE-CCFF361A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項目概述與架構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951CB1-E8E3-4808-89E0-1DB303BF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F2CA7FD-5DA1-F667-6793-8A10FBBC1FE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安裝</a:t>
            </a:r>
            <a:r>
              <a:rPr lang="en-US" altLang="zh-CN" dirty="0"/>
              <a:t>git</a:t>
            </a:r>
            <a:r>
              <a:rPr lang="zh-CN" altLang="en-US" dirty="0"/>
              <a:t>（</a:t>
            </a:r>
            <a:r>
              <a:rPr lang="en-US" altLang="zh-CN" dirty="0"/>
              <a:t>Windows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8070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51FBE-7F7B-8408-D935-74976CAA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8FD1A3-95CD-74EF-E58A-B93A8DE46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76" y="1244531"/>
            <a:ext cx="11517494" cy="5158059"/>
          </a:xfrm>
        </p:spPr>
        <p:txBody>
          <a:bodyPr/>
          <a:lstStyle/>
          <a:p>
            <a:r>
              <a:rPr lang="zh-CN" altLang="en-US" sz="2400" dirty="0"/>
              <a:t>驗證和簡易安裝 </a:t>
            </a:r>
            <a:r>
              <a:rPr lang="en" altLang="zh-CN" sz="2400" dirty="0"/>
              <a:t>Git</a:t>
            </a:r>
            <a:r>
              <a:rPr lang="zh-CN" altLang="en" sz="2400" dirty="0"/>
              <a:t>：</a:t>
            </a:r>
          </a:p>
          <a:p>
            <a:pPr lvl="1"/>
            <a:r>
              <a:rPr lang="zh-CN" altLang="en-US" sz="2400" dirty="0"/>
              <a:t>新款 </a:t>
            </a:r>
            <a:r>
              <a:rPr lang="en" altLang="zh-CN" sz="2400" dirty="0"/>
              <a:t>Mac </a:t>
            </a:r>
            <a:r>
              <a:rPr lang="zh-CN" altLang="en-US" sz="2400" dirty="0"/>
              <a:t>計算機通常會預裝 </a:t>
            </a:r>
            <a:r>
              <a:rPr lang="en" altLang="zh-CN" sz="2400" dirty="0"/>
              <a:t>Git</a:t>
            </a:r>
            <a:r>
              <a:rPr lang="zh-CN" altLang="en" sz="2400" dirty="0"/>
              <a:t>，</a:t>
            </a:r>
            <a:r>
              <a:rPr lang="zh-CN" altLang="en-US" sz="2400" dirty="0"/>
              <a:t>最簡單的驗證方法是在「終端」中執行以下命令：</a:t>
            </a:r>
          </a:p>
          <a:p>
            <a:pPr lvl="1"/>
            <a:r>
              <a:rPr lang="en" altLang="zh-CN" sz="2400" dirty="0"/>
              <a:t>git –version</a:t>
            </a:r>
          </a:p>
          <a:p>
            <a:pPr lvl="1"/>
            <a:r>
              <a:rPr lang="zh-CN" altLang="en-US" sz="2400" dirty="0"/>
              <a:t>如果系統提示需要安裝「命令行開發者工具」，表示尚未安裝 </a:t>
            </a:r>
            <a:r>
              <a:rPr lang="en" altLang="zh-CN" sz="2400" dirty="0"/>
              <a:t>Git</a:t>
            </a:r>
            <a:r>
              <a:rPr lang="zh-CN" altLang="en" sz="2400" dirty="0"/>
              <a:t>。</a:t>
            </a:r>
            <a:r>
              <a:rPr lang="zh-CN" altLang="en-US" sz="2400" dirty="0"/>
              <a:t>點擊「安裝」並同意條款，即可安裝 </a:t>
            </a:r>
            <a:r>
              <a:rPr lang="en" altLang="zh-CN" sz="2400" dirty="0"/>
              <a:t>Git </a:t>
            </a:r>
            <a:r>
              <a:rPr lang="zh-CN" altLang="en-US" sz="2400" dirty="0"/>
              <a:t>及必要的開發工具。</a:t>
            </a:r>
          </a:p>
          <a:p>
            <a:r>
              <a:rPr lang="zh-CN" altLang="en-US" sz="2400" dirty="0"/>
              <a:t>通過 </a:t>
            </a:r>
            <a:r>
              <a:rPr lang="en" altLang="zh-CN" sz="2400" dirty="0"/>
              <a:t>Homebrew </a:t>
            </a:r>
            <a:r>
              <a:rPr lang="zh-CN" altLang="en-US" sz="2400" dirty="0"/>
              <a:t>安裝 </a:t>
            </a:r>
            <a:r>
              <a:rPr lang="en" altLang="zh-CN" sz="2400" dirty="0"/>
              <a:t>Git</a:t>
            </a:r>
            <a:r>
              <a:rPr lang="zh-CN" altLang="en" sz="2400" dirty="0"/>
              <a:t>：</a:t>
            </a:r>
          </a:p>
          <a:p>
            <a:pPr lvl="1"/>
            <a:r>
              <a:rPr lang="zh-CN" altLang="en-US" sz="2400" dirty="0"/>
              <a:t>打開「終端」，輸入並執行以下命令來安裝 </a:t>
            </a:r>
            <a:r>
              <a:rPr lang="en" altLang="zh-CN" sz="2400" dirty="0"/>
              <a:t>Homebrew</a:t>
            </a:r>
            <a:r>
              <a:rPr lang="zh-CN" altLang="en" sz="2400" dirty="0"/>
              <a:t>： </a:t>
            </a:r>
            <a:r>
              <a:rPr lang="en" altLang="zh-CN" sz="2400" dirty="0"/>
              <a:t>/bin/bash -c "$(curl -</a:t>
            </a:r>
            <a:r>
              <a:rPr lang="en" altLang="zh-CN" sz="2400" dirty="0" err="1"/>
              <a:t>fsSL</a:t>
            </a:r>
            <a:r>
              <a:rPr lang="en" altLang="zh-CN" sz="2400" dirty="0"/>
              <a:t> https://</a:t>
            </a:r>
            <a:r>
              <a:rPr lang="en" altLang="zh-CN" sz="2400" dirty="0" err="1"/>
              <a:t>raw.githubusercontent.com</a:t>
            </a:r>
            <a:r>
              <a:rPr lang="en" altLang="zh-CN" sz="2400" dirty="0"/>
              <a:t>/Homebrew/install/HEAD/</a:t>
            </a:r>
            <a:r>
              <a:rPr lang="en" altLang="zh-CN" sz="2400" dirty="0" err="1"/>
              <a:t>install.sh</a:t>
            </a:r>
            <a:r>
              <a:rPr lang="en" altLang="zh-CN" sz="2400" dirty="0"/>
              <a:t>)"</a:t>
            </a:r>
          </a:p>
          <a:p>
            <a:pPr lvl="1"/>
            <a:r>
              <a:rPr lang="zh-CN" altLang="en-US" sz="2400" dirty="0"/>
              <a:t>安裝完成後，輸入並執行以下命令來安裝 </a:t>
            </a:r>
            <a:r>
              <a:rPr lang="en" altLang="zh-CN" sz="2400" dirty="0"/>
              <a:t>Git</a:t>
            </a:r>
            <a:r>
              <a:rPr lang="zh-CN" altLang="en" sz="2400" dirty="0"/>
              <a:t>： </a:t>
            </a:r>
            <a:r>
              <a:rPr lang="en" altLang="zh-CN" sz="2400" dirty="0"/>
              <a:t>brew install git</a:t>
            </a:r>
          </a:p>
          <a:p>
            <a:pPr lvl="1"/>
            <a:r>
              <a:rPr lang="zh-CN" altLang="en-US" sz="2400" dirty="0"/>
              <a:t>運行以下命令驗證 </a:t>
            </a:r>
            <a:r>
              <a:rPr lang="en" altLang="zh-CN" sz="2400" dirty="0"/>
              <a:t>Git </a:t>
            </a:r>
            <a:r>
              <a:rPr lang="zh-CN" altLang="en-US" sz="2400" dirty="0"/>
              <a:t>是否已成功安裝： </a:t>
            </a:r>
            <a:r>
              <a:rPr lang="en" altLang="zh-CN" sz="2400" dirty="0"/>
              <a:t>git --version</a:t>
            </a:r>
            <a:endParaRPr lang="zh-CN" altLang="en-US" sz="24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B19E4FD-C74B-C3FE-903C-76101FE6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項目概述與架構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AA0F17-E5DE-ACF4-1863-231B3EC9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F1378D1-4473-2037-B5E6-8FD53130F82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安裝</a:t>
            </a:r>
            <a:r>
              <a:rPr lang="en-US" altLang="zh-CN" dirty="0"/>
              <a:t>git</a:t>
            </a:r>
            <a:r>
              <a:rPr lang="zh-CN" altLang="en-US" dirty="0"/>
              <a:t>（</a:t>
            </a:r>
            <a:r>
              <a:rPr lang="en-US" altLang="zh-CN" dirty="0"/>
              <a:t>macOS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64862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0FFD1-864A-8FC2-8D8A-152505AE0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367B8A-36BA-CA2F-187D-75C93503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76" y="1244531"/>
            <a:ext cx="11517494" cy="5158059"/>
          </a:xfrm>
        </p:spPr>
        <p:txBody>
          <a:bodyPr/>
          <a:lstStyle/>
          <a:p>
            <a:r>
              <a:rPr lang="en-US" altLang="zh-CN" dirty="0"/>
              <a:t>1. Debian/Ubuntu </a:t>
            </a:r>
            <a:r>
              <a:rPr lang="zh-CN" altLang="en-US" dirty="0"/>
              <a:t>系統：</a:t>
            </a:r>
          </a:p>
          <a:p>
            <a:pPr lvl="1"/>
            <a:r>
              <a:rPr lang="zh-CN" altLang="en-US" dirty="0"/>
              <a:t>打開終端，輸入以下命令：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 update 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 install git</a:t>
            </a:r>
          </a:p>
          <a:p>
            <a:r>
              <a:rPr lang="en-US" altLang="zh-CN" dirty="0"/>
              <a:t>2. Fedora </a:t>
            </a:r>
            <a:r>
              <a:rPr lang="zh-CN" altLang="en-US" dirty="0"/>
              <a:t>系統：</a:t>
            </a:r>
          </a:p>
          <a:p>
            <a:pPr lvl="1"/>
            <a:r>
              <a:rPr lang="zh-CN" altLang="en-US" dirty="0"/>
              <a:t>打開終端，輸入以下命令：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dnf</a:t>
            </a:r>
            <a:r>
              <a:rPr lang="en-US" altLang="zh-CN" dirty="0"/>
              <a:t> install git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驗證安裝：</a:t>
            </a:r>
          </a:p>
          <a:p>
            <a:pPr lvl="1"/>
            <a:r>
              <a:rPr lang="zh-CN" altLang="en-US" dirty="0"/>
              <a:t>在終端中輸入 </a:t>
            </a:r>
            <a:r>
              <a:rPr lang="en-US" altLang="zh-CN" dirty="0"/>
              <a:t>git --version </a:t>
            </a:r>
            <a:r>
              <a:rPr lang="zh-CN" altLang="en-US" dirty="0"/>
              <a:t>並按回車。如果看到 </a:t>
            </a:r>
            <a:r>
              <a:rPr lang="en-US" altLang="zh-CN" dirty="0"/>
              <a:t>Git </a:t>
            </a:r>
            <a:r>
              <a:rPr lang="zh-CN" altLang="en-US" dirty="0"/>
              <a:t>的版本號，說明安裝成功。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AB94938-582B-157B-291F-55DB1F57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項目概述與架構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233703-8D3E-A5C3-2FB2-ECCC7517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2DC3DCA-A4C7-AE33-4C9D-3C16638A52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安裝</a:t>
            </a:r>
            <a:r>
              <a:rPr lang="en-US" altLang="zh-CN" dirty="0"/>
              <a:t>git</a:t>
            </a:r>
            <a:r>
              <a:rPr lang="zh-CN" altLang="en-US" dirty="0"/>
              <a:t>（</a:t>
            </a:r>
            <a:r>
              <a:rPr lang="en" altLang="zh-CN" dirty="0"/>
              <a:t>Linux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4197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D9D4E-C5BD-CE4D-5F64-A53206ECB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74BA4F-63C2-876B-0BC8-2C2AC3FBB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下載地址</a:t>
            </a:r>
            <a:endParaRPr lang="en-US" altLang="zh-CN" dirty="0"/>
          </a:p>
          <a:p>
            <a:r>
              <a:rPr lang="en-US" altLang="zh-CN" sz="2000" dirty="0"/>
              <a:t>https://</a:t>
            </a:r>
            <a:r>
              <a:rPr lang="en-US" altLang="zh-CN" sz="2000" dirty="0" err="1"/>
              <a:t>drive.google.com</a:t>
            </a:r>
            <a:r>
              <a:rPr lang="en-US" altLang="zh-CN" sz="2000" dirty="0"/>
              <a:t>/file/d/14b2b-QHoGkbQhzFzaKPmdIg02KcP1QbH/</a:t>
            </a:r>
            <a:r>
              <a:rPr lang="en-US" altLang="zh-CN" sz="2000" dirty="0" err="1"/>
              <a:t>view?usp</a:t>
            </a:r>
            <a:r>
              <a:rPr lang="en-US" altLang="zh-CN" sz="2000" dirty="0"/>
              <a:t>=sharing</a:t>
            </a:r>
          </a:p>
          <a:p>
            <a:r>
              <a:rPr lang="zh-CN" altLang="en-US" dirty="0"/>
              <a:t>查看導入之前環境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導入流程：</a:t>
            </a:r>
            <a:endParaRPr lang="en-US" altLang="zh-CN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 將下載下來的</a:t>
            </a:r>
            <a:r>
              <a:rPr lang="en" altLang="zh-CN" dirty="0" err="1"/>
              <a:t>conda</a:t>
            </a:r>
            <a:r>
              <a:rPr lang="zh-CN" altLang="en-US" dirty="0"/>
              <a:t>環境文件夾粘貼到</a:t>
            </a:r>
            <a:r>
              <a:rPr lang="en" altLang="zh-CN" dirty="0"/>
              <a:t>D:\</a:t>
            </a:r>
            <a:r>
              <a:rPr lang="en" altLang="zh-CN" dirty="0" err="1"/>
              <a:t>envs</a:t>
            </a:r>
            <a:r>
              <a:rPr lang="en" altLang="zh-CN" dirty="0"/>
              <a:t> </a:t>
            </a:r>
          </a:p>
          <a:p>
            <a:pPr lvl="1"/>
            <a:r>
              <a:rPr lang="en-US" altLang="zh-CN" dirty="0"/>
              <a:t>2.</a:t>
            </a:r>
            <a:r>
              <a:rPr lang="en" altLang="zh-CN" dirty="0"/>
              <a:t> </a:t>
            </a:r>
            <a:r>
              <a:rPr lang="en" altLang="zh-CN" dirty="0" err="1"/>
              <a:t>conda</a:t>
            </a:r>
            <a:r>
              <a:rPr lang="en" altLang="zh-CN" dirty="0"/>
              <a:t> config --append </a:t>
            </a:r>
            <a:r>
              <a:rPr lang="en" altLang="zh-CN" dirty="0" err="1"/>
              <a:t>envs_dirs</a:t>
            </a:r>
            <a:r>
              <a:rPr lang="en" altLang="zh-CN" dirty="0"/>
              <a:t> D:\</a:t>
            </a:r>
            <a:r>
              <a:rPr lang="en" altLang="zh-CN" dirty="0" err="1"/>
              <a:t>envs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D0A6B5D-39DF-FABB-0396-7E385066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項目概述與架構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A39BB5-D249-7BC7-8892-8421CE93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74D99D4-C8A1-75C2-2948-D52668A946E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直接下載整個環境並導入</a:t>
            </a:r>
            <a:r>
              <a:rPr lang="en" altLang="zh-CN" dirty="0" err="1"/>
              <a:t>conda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E8FB81-B7F7-AAAF-3C73-EC235A66E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41" y="2879526"/>
            <a:ext cx="6019236" cy="109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02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91725-C1E2-6AEB-60F4-226CEB138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A7EF89-2514-75BB-9FA5-CDB5F72BC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sz="2400" dirty="0" err="1"/>
              <a:t>rl</a:t>
            </a:r>
            <a:r>
              <a:rPr lang="en" altLang="zh-CN" sz="2400" dirty="0"/>
              <a:t>-agents</a:t>
            </a:r>
            <a:r>
              <a:rPr lang="en-US" altLang="zh-CN" sz="2400" dirty="0"/>
              <a:t>-master</a:t>
            </a:r>
            <a:r>
              <a:rPr lang="en" altLang="zh-CN" sz="2400" dirty="0"/>
              <a:t>/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en" altLang="zh-CN" sz="2400" dirty="0" err="1"/>
              <a:t>rl_agents</a:t>
            </a:r>
            <a:r>
              <a:rPr lang="en" altLang="zh-CN" sz="2400" dirty="0"/>
              <a:t>/</a:t>
            </a:r>
            <a:r>
              <a:rPr lang="zh-CN" altLang="en-US" sz="2400" dirty="0"/>
              <a:t>：智能體核心算法模塊</a:t>
            </a:r>
            <a:endParaRPr lang="en-US" altLang="zh-CN" sz="2400" dirty="0"/>
          </a:p>
          <a:p>
            <a:pPr marL="398145" lvl="1" indent="0">
              <a:buNone/>
            </a:pPr>
            <a:r>
              <a:rPr lang="en" altLang="zh-CN" sz="2400" dirty="0"/>
              <a:t>📌</a:t>
            </a:r>
            <a:r>
              <a:rPr lang="zh-CN" altLang="en-US" sz="2400" dirty="0"/>
              <a:t> “智能體的大腦和訓練邏輯所在地”</a:t>
            </a:r>
            <a:endParaRPr lang="en" altLang="zh-CN" sz="2400" dirty="0"/>
          </a:p>
          <a:p>
            <a:pPr lvl="1"/>
            <a:r>
              <a:rPr lang="en" altLang="zh-CN" sz="2400" dirty="0"/>
              <a:t>scripts/ </a:t>
            </a:r>
            <a:r>
              <a:rPr lang="zh-CN" altLang="en-US" sz="2400" dirty="0"/>
              <a:t>：啟動和運行實驗腳本</a:t>
            </a:r>
            <a:endParaRPr lang="en-US" altLang="zh-CN" sz="2400" dirty="0"/>
          </a:p>
          <a:p>
            <a:pPr marL="398145" lvl="1" indent="0">
              <a:buNone/>
            </a:pPr>
            <a:r>
              <a:rPr lang="en-US" altLang="zh-CN" sz="2400" dirty="0"/>
              <a:t>📌</a:t>
            </a:r>
            <a:r>
              <a:rPr lang="zh-CN" altLang="en-US" sz="2400" dirty="0"/>
              <a:t>類比：導演，負責調用各個模塊</a:t>
            </a:r>
            <a:endParaRPr lang="en-US" altLang="zh-CN" sz="2400" dirty="0"/>
          </a:p>
          <a:p>
            <a:pPr lvl="1"/>
            <a:r>
              <a:rPr lang="en-US" altLang="zh-CN" sz="2400" dirty="0"/>
              <a:t>tests/</a:t>
            </a:r>
            <a:r>
              <a:rPr lang="zh-CN" altLang="en-US" sz="2400" dirty="0"/>
              <a:t>：測試代碼</a:t>
            </a:r>
          </a:p>
          <a:p>
            <a:pPr lvl="1"/>
            <a:r>
              <a:rPr lang="en-US" altLang="zh-CN" sz="2400" dirty="0"/>
              <a:t>utils/</a:t>
            </a:r>
            <a:r>
              <a:rPr lang="zh-CN" altLang="en-US" sz="2400" dirty="0"/>
              <a:t>：工具代碼</a:t>
            </a:r>
          </a:p>
          <a:p>
            <a:pPr lvl="1"/>
            <a:r>
              <a:rPr lang="en-US" altLang="zh-CN" sz="2400" dirty="0" err="1"/>
              <a:t>setup.py</a:t>
            </a:r>
            <a:r>
              <a:rPr lang="zh-CN" altLang="en-US" sz="2400" dirty="0"/>
              <a:t>：安裝腳本</a:t>
            </a:r>
          </a:p>
          <a:p>
            <a:pPr lvl="1"/>
            <a:r>
              <a:rPr lang="en-US" altLang="zh-CN" sz="2400" dirty="0" err="1"/>
              <a:t>README.md</a:t>
            </a:r>
            <a:r>
              <a:rPr lang="zh-CN" altLang="en-US" sz="2400" dirty="0"/>
              <a:t>：項目文檔說明</a:t>
            </a:r>
          </a:p>
          <a:p>
            <a:pPr lvl="1"/>
            <a:r>
              <a:rPr lang="en-US" altLang="zh-CN" sz="2400" dirty="0"/>
              <a:t>External Libraries</a:t>
            </a:r>
            <a:r>
              <a:rPr lang="zh-CN" altLang="en-US" sz="2400" dirty="0"/>
              <a:t>：項目的外部依賴庫</a:t>
            </a:r>
            <a:endParaRPr lang="en-US" altLang="zh-CN" sz="24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43EF7CD-CDCF-1998-FC70-F10BE580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項目概述與架構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45FDC2-50F1-5DB7-9F77-AF633EBD1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0E6450A-D4C6-AC5F-ABE3-50AE314B6CD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項目架構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68742F-1C74-3A3F-891C-92365BE6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134" y="1714944"/>
            <a:ext cx="5281108" cy="355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7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14E63-62D8-25C9-48F4-6C4D33AAE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>
            <a:extLst>
              <a:ext uri="{FF2B5EF4-FFF2-40B4-BE49-F238E27FC236}">
                <a16:creationId xmlns:a16="http://schemas.microsoft.com/office/drawing/2014/main" id="{648FCD39-CED3-A11C-36ED-64C2DEE6DA23}"/>
              </a:ext>
            </a:extLst>
          </p:cNvPr>
          <p:cNvSpPr/>
          <p:nvPr/>
        </p:nvSpPr>
        <p:spPr>
          <a:xfrm>
            <a:off x="2090057" y="741028"/>
            <a:ext cx="7524206" cy="577760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E03D6C13-5333-0704-5952-D08888A4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項目概述與架構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C80788-A446-B14A-B8E5-B9D6441A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024E3C5-FE13-33BA-237C-F557C110EF5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模塊結構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AA492F34-CA03-09F6-64B5-3EE8C52D2D27}"/>
              </a:ext>
            </a:extLst>
          </p:cNvPr>
          <p:cNvSpPr/>
          <p:nvPr/>
        </p:nvSpPr>
        <p:spPr>
          <a:xfrm>
            <a:off x="2481352" y="1726369"/>
            <a:ext cx="2064522" cy="44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 err="1">
                <a:solidFill>
                  <a:schemeClr val="tx1"/>
                </a:solidFill>
              </a:rPr>
              <a:t>env.json</a:t>
            </a:r>
            <a:r>
              <a:rPr kumimoji="1" lang="zh-CN" altLang="en-US" dirty="0">
                <a:solidFill>
                  <a:schemeClr val="tx1"/>
                </a:solidFill>
              </a:rPr>
              <a:t>  </a:t>
            </a:r>
            <a:r>
              <a:rPr kumimoji="1" lang="en" altLang="zh-CN" dirty="0" err="1">
                <a:solidFill>
                  <a:schemeClr val="tx1"/>
                </a:solidFill>
              </a:rPr>
              <a:t>agent.json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2B899F6-FE2B-DA97-013C-3213E61E13AE}"/>
              </a:ext>
            </a:extLst>
          </p:cNvPr>
          <p:cNvSpPr/>
          <p:nvPr/>
        </p:nvSpPr>
        <p:spPr>
          <a:xfrm>
            <a:off x="2481351" y="1046332"/>
            <a:ext cx="2064521" cy="44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 err="1">
                <a:solidFill>
                  <a:schemeClr val="tx1"/>
                </a:solidFill>
              </a:rPr>
              <a:t>experiments.py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C1DF6B8-4B9C-9833-20E4-467BD34FBAE3}"/>
              </a:ext>
            </a:extLst>
          </p:cNvPr>
          <p:cNvSpPr/>
          <p:nvPr/>
        </p:nvSpPr>
        <p:spPr>
          <a:xfrm>
            <a:off x="2481352" y="2451569"/>
            <a:ext cx="2064520" cy="44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 err="1">
                <a:solidFill>
                  <a:schemeClr val="tx1"/>
                </a:solidFill>
              </a:rPr>
              <a:t>factory.py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65C425F-74DC-A2CD-8937-55B15EA96938}"/>
              </a:ext>
            </a:extLst>
          </p:cNvPr>
          <p:cNvSpPr/>
          <p:nvPr/>
        </p:nvSpPr>
        <p:spPr>
          <a:xfrm>
            <a:off x="5120035" y="2451569"/>
            <a:ext cx="4100466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創建 </a:t>
            </a:r>
            <a:r>
              <a:rPr kumimoji="1" lang="en" altLang="zh-CN" dirty="0">
                <a:solidFill>
                  <a:schemeClr val="tx1"/>
                </a:solidFill>
              </a:rPr>
              <a:t>agent (</a:t>
            </a:r>
            <a:r>
              <a:rPr kumimoji="1" lang="en" altLang="zh-CN" dirty="0" err="1">
                <a:solidFill>
                  <a:schemeClr val="tx1"/>
                </a:solidFill>
              </a:rPr>
              <a:t>MCTSAgent</a:t>
            </a:r>
            <a:r>
              <a:rPr kumimoji="1" lang="en" altLang="zh-CN" dirty="0">
                <a:solidFill>
                  <a:schemeClr val="tx1"/>
                </a:solidFill>
              </a:rPr>
              <a:t>)</a:t>
            </a:r>
            <a:r>
              <a:rPr kumimoji="1" lang="zh-CN" altLang="en" dirty="0">
                <a:solidFill>
                  <a:schemeClr val="tx1"/>
                </a:solidFill>
              </a:rPr>
              <a:t>、</a:t>
            </a:r>
            <a:r>
              <a:rPr kumimoji="1" lang="en" altLang="zh-CN" dirty="0">
                <a:solidFill>
                  <a:schemeClr val="tx1"/>
                </a:solidFill>
              </a:rPr>
              <a:t>env</a:t>
            </a:r>
            <a:r>
              <a:rPr kumimoji="1" lang="zh-CN" altLang="en" dirty="0">
                <a:solidFill>
                  <a:schemeClr val="tx1"/>
                </a:solidFill>
              </a:rPr>
              <a:t>、</a:t>
            </a:r>
            <a:r>
              <a:rPr kumimoji="1" lang="en" altLang="zh-CN" dirty="0">
                <a:solidFill>
                  <a:schemeClr val="tx1"/>
                </a:solidFill>
              </a:rPr>
              <a:t>logger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1AB8E83D-BA1D-8032-1C6C-4271CCE5E193}"/>
              </a:ext>
            </a:extLst>
          </p:cNvPr>
          <p:cNvSpPr/>
          <p:nvPr/>
        </p:nvSpPr>
        <p:spPr>
          <a:xfrm>
            <a:off x="2481351" y="3185333"/>
            <a:ext cx="2064519" cy="44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 err="1">
                <a:solidFill>
                  <a:schemeClr val="tx1"/>
                </a:solidFill>
              </a:rPr>
              <a:t>evaluation.py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0AC6BDA-67FB-5B67-77D1-6B01A0955EA9}"/>
              </a:ext>
            </a:extLst>
          </p:cNvPr>
          <p:cNvSpPr/>
          <p:nvPr/>
        </p:nvSpPr>
        <p:spPr>
          <a:xfrm>
            <a:off x="5120035" y="3186183"/>
            <a:ext cx="4100465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執行訓練</a:t>
            </a:r>
            <a:r>
              <a:rPr kumimoji="1" lang="en-US" altLang="zh-CN" dirty="0">
                <a:solidFill>
                  <a:schemeClr val="tx1"/>
                </a:solidFill>
              </a:rPr>
              <a:t>/</a:t>
            </a:r>
            <a:r>
              <a:rPr kumimoji="1" lang="zh-CN" altLang="en-US" dirty="0">
                <a:solidFill>
                  <a:schemeClr val="tx1"/>
                </a:solidFill>
              </a:rPr>
              <a:t>測試循環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22F08FC-D992-3E8F-9EC2-E81DEB463F28}"/>
              </a:ext>
            </a:extLst>
          </p:cNvPr>
          <p:cNvSpPr/>
          <p:nvPr/>
        </p:nvSpPr>
        <p:spPr>
          <a:xfrm>
            <a:off x="2485631" y="4566214"/>
            <a:ext cx="2060237" cy="44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 err="1">
                <a:solidFill>
                  <a:schemeClr val="tx1"/>
                </a:solidFill>
              </a:rPr>
              <a:t>mcts.py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7D0DF3E-573D-0D13-9125-1B4668F69137}"/>
              </a:ext>
            </a:extLst>
          </p:cNvPr>
          <p:cNvSpPr/>
          <p:nvPr/>
        </p:nvSpPr>
        <p:spPr>
          <a:xfrm>
            <a:off x="5134973" y="3892923"/>
            <a:ext cx="4085529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從環境獲取 </a:t>
            </a:r>
            <a:r>
              <a:rPr kumimoji="1" lang="en" altLang="zh-CN" dirty="0">
                <a:solidFill>
                  <a:schemeClr val="tx1"/>
                </a:solidFill>
              </a:rPr>
              <a:t>observation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A438CB9-ECDA-2C91-15E4-8A44FD1ABA98}"/>
              </a:ext>
            </a:extLst>
          </p:cNvPr>
          <p:cNvSpPr/>
          <p:nvPr/>
        </p:nvSpPr>
        <p:spPr>
          <a:xfrm>
            <a:off x="2477072" y="5894722"/>
            <a:ext cx="2060236" cy="44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 err="1">
                <a:solidFill>
                  <a:schemeClr val="tx1"/>
                </a:solidFill>
              </a:rPr>
              <a:t>logger.py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F404DEB0-8FFD-921C-1373-8DFB37075DC8}"/>
              </a:ext>
            </a:extLst>
          </p:cNvPr>
          <p:cNvSpPr/>
          <p:nvPr/>
        </p:nvSpPr>
        <p:spPr>
          <a:xfrm>
            <a:off x="5134973" y="5221431"/>
            <a:ext cx="4085528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返回新狀態、</a:t>
            </a:r>
            <a:r>
              <a:rPr kumimoji="1" lang="en" altLang="zh-CN" dirty="0">
                <a:solidFill>
                  <a:schemeClr val="tx1"/>
                </a:solidFill>
              </a:rPr>
              <a:t>reward</a:t>
            </a:r>
            <a:r>
              <a:rPr kumimoji="1" lang="zh-CN" altLang="en" dirty="0">
                <a:solidFill>
                  <a:schemeClr val="tx1"/>
                </a:solidFill>
              </a:rPr>
              <a:t>、</a:t>
            </a:r>
            <a:r>
              <a:rPr kumimoji="1" lang="en" altLang="zh-CN" dirty="0">
                <a:solidFill>
                  <a:schemeClr val="tx1"/>
                </a:solidFill>
              </a:rPr>
              <a:t>done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333CC0EF-BE24-9E58-992B-965B7140A56F}"/>
              </a:ext>
            </a:extLst>
          </p:cNvPr>
          <p:cNvSpPr/>
          <p:nvPr/>
        </p:nvSpPr>
        <p:spPr>
          <a:xfrm>
            <a:off x="2485632" y="3892923"/>
            <a:ext cx="2060238" cy="4445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 err="1">
                <a:solidFill>
                  <a:schemeClr val="tx1"/>
                </a:solidFill>
              </a:rPr>
              <a:t>agent.act</a:t>
            </a:r>
            <a:r>
              <a:rPr kumimoji="1" lang="en" altLang="zh-CN" dirty="0">
                <a:solidFill>
                  <a:schemeClr val="tx1"/>
                </a:solidFill>
              </a:rPr>
              <a:t>(</a:t>
            </a:r>
            <a:r>
              <a:rPr kumimoji="1" lang="en" altLang="zh-CN" dirty="0" err="1">
                <a:solidFill>
                  <a:schemeClr val="tx1"/>
                </a:solidFill>
              </a:rPr>
              <a:t>obs</a:t>
            </a:r>
            <a:r>
              <a:rPr kumimoji="1" lang="en" altLang="zh-CN" dirty="0">
                <a:solidFill>
                  <a:schemeClr val="tx1"/>
                </a:solidFill>
              </a:rPr>
              <a:t>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672A361-9D84-9C07-BDD3-F71E0DEC18E4}"/>
              </a:ext>
            </a:extLst>
          </p:cNvPr>
          <p:cNvSpPr/>
          <p:nvPr/>
        </p:nvSpPr>
        <p:spPr>
          <a:xfrm>
            <a:off x="2477071" y="5221431"/>
            <a:ext cx="2060237" cy="4445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 err="1">
                <a:solidFill>
                  <a:schemeClr val="tx1"/>
                </a:solidFill>
              </a:rPr>
              <a:t>env.step</a:t>
            </a:r>
            <a:r>
              <a:rPr kumimoji="1" lang="en" altLang="zh-CN" dirty="0">
                <a:solidFill>
                  <a:schemeClr val="tx1"/>
                </a:solidFill>
              </a:rPr>
              <a:t>(action)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33A6A64-96FA-6623-FED5-AD33A13EC465}"/>
              </a:ext>
            </a:extLst>
          </p:cNvPr>
          <p:cNvSpPr/>
          <p:nvPr/>
        </p:nvSpPr>
        <p:spPr>
          <a:xfrm>
            <a:off x="5134973" y="4566214"/>
            <a:ext cx="4085528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進行搜索並返回最佳動作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CECE449-789E-A5EC-FE83-E76AC9CBEC00}"/>
              </a:ext>
            </a:extLst>
          </p:cNvPr>
          <p:cNvSpPr/>
          <p:nvPr/>
        </p:nvSpPr>
        <p:spPr>
          <a:xfrm>
            <a:off x="5134973" y="5894722"/>
            <a:ext cx="4085528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記錄訓練過程和評估結果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17C9C54-9B12-2BD2-D90C-6838307B18DA}"/>
              </a:ext>
            </a:extLst>
          </p:cNvPr>
          <p:cNvSpPr/>
          <p:nvPr/>
        </p:nvSpPr>
        <p:spPr>
          <a:xfrm>
            <a:off x="5120035" y="1046332"/>
            <a:ext cx="4100466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User runs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90F798C-1A95-8FD7-46EE-EEE8038CE716}"/>
              </a:ext>
            </a:extLst>
          </p:cNvPr>
          <p:cNvSpPr/>
          <p:nvPr/>
        </p:nvSpPr>
        <p:spPr>
          <a:xfrm>
            <a:off x="5134973" y="1726369"/>
            <a:ext cx="4100466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>
                <a:solidFill>
                  <a:schemeClr val="tx1"/>
                </a:solidFill>
              </a:rPr>
              <a:t>Read config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87AA8C3B-272C-7351-66AB-F917719C8294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3513612" y="1490832"/>
            <a:ext cx="1" cy="2355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6F83FB0-F537-7F9C-C1A1-2A888961A2A9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flipH="1">
            <a:off x="3513612" y="2170869"/>
            <a:ext cx="1" cy="280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D732D1C-1CD6-1C25-5287-8F916D26C9A6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513611" y="2896069"/>
            <a:ext cx="0" cy="2892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9CAC2040-440B-DA36-5978-36D433FE4BBD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3513610" y="3654582"/>
            <a:ext cx="2141" cy="2383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D4B3C50D-25B4-4475-390D-1D99B727D1BD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flipH="1">
            <a:off x="3515750" y="4337423"/>
            <a:ext cx="1" cy="2287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4DA53FFB-969B-CAA1-5318-5905F86F8BB1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507189" y="5019751"/>
            <a:ext cx="1" cy="2016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81406021-EB8F-D756-D98C-C2AC6EBB621A}"/>
              </a:ext>
            </a:extLst>
          </p:cNvPr>
          <p:cNvCxnSpPr>
            <a:cxnSpLocks/>
            <a:stCxn id="29" idx="2"/>
            <a:endCxn id="24" idx="0"/>
          </p:cNvCxnSpPr>
          <p:nvPr/>
        </p:nvCxnSpPr>
        <p:spPr>
          <a:xfrm>
            <a:off x="3507190" y="5665931"/>
            <a:ext cx="0" cy="2287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FE45E7C-4C77-AAE9-8D06-7700345F82B4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545868" y="1268582"/>
            <a:ext cx="57416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19EB60A2-BAD4-EAB4-BEE6-9589159F799F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4545874" y="1948619"/>
            <a:ext cx="58909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6921F00-FADC-ACDE-3045-2E47A57EAE4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4545872" y="2673819"/>
            <a:ext cx="57416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9874FA95-FF64-6A14-13F0-54FBF491B4B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545870" y="3407583"/>
            <a:ext cx="574165" cy="85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04CBE671-876B-2E48-AD49-9C104A10C746}"/>
              </a:ext>
            </a:extLst>
          </p:cNvPr>
          <p:cNvCxnSpPr>
            <a:cxnSpLocks/>
            <a:stCxn id="28" idx="3"/>
            <a:endCxn id="22" idx="1"/>
          </p:cNvCxnSpPr>
          <p:nvPr/>
        </p:nvCxnSpPr>
        <p:spPr>
          <a:xfrm>
            <a:off x="4545870" y="4115173"/>
            <a:ext cx="58910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D248470A-02ED-8CB5-3887-8D6F1E88F8EC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545868" y="4788464"/>
            <a:ext cx="58910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B9ECC98-1FA7-DF60-D81C-1A2B61DF24DC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>
            <a:off x="4537308" y="5443681"/>
            <a:ext cx="59766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938D5B3B-E177-D269-531A-B336B291019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537308" y="6116972"/>
            <a:ext cx="58272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973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024F2-9D90-CE84-5190-EF8DC3C8D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4E0696-D117-A1BE-EB73-DA0EC03FD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13" y="1300657"/>
            <a:ext cx="11364780" cy="5158059"/>
          </a:xfrm>
        </p:spPr>
        <p:txBody>
          <a:bodyPr/>
          <a:lstStyle/>
          <a:p>
            <a:r>
              <a:rPr lang="zh-CN" altLang="en-US" sz="2000" dirty="0"/>
              <a:t>命令行選項</a:t>
            </a:r>
            <a:endParaRPr lang="en-US" altLang="zh-CN" sz="2000" dirty="0"/>
          </a:p>
          <a:p>
            <a:pPr lvl="1"/>
            <a:r>
              <a:rPr lang="en-US" altLang="zh-CN" sz="2000" dirty="0"/>
              <a:t>--train</a:t>
            </a:r>
            <a:r>
              <a:rPr lang="zh-CN" altLang="en-US" sz="2000" dirty="0"/>
              <a:t>：訓練智能體</a:t>
            </a:r>
          </a:p>
          <a:p>
            <a:pPr lvl="1"/>
            <a:r>
              <a:rPr lang="en-US" altLang="zh-CN" sz="2000" dirty="0"/>
              <a:t>--test</a:t>
            </a:r>
            <a:r>
              <a:rPr lang="zh-CN" altLang="en-US" sz="2000" dirty="0"/>
              <a:t>：測試智能體</a:t>
            </a:r>
          </a:p>
          <a:p>
            <a:pPr lvl="1"/>
            <a:r>
              <a:rPr lang="en-US" altLang="zh-CN" sz="2000" dirty="0"/>
              <a:t>--episodes</a:t>
            </a:r>
            <a:r>
              <a:rPr lang="zh-CN" altLang="en-US" sz="2000" dirty="0"/>
              <a:t>：設置訓練或測試的回合數</a:t>
            </a:r>
          </a:p>
          <a:p>
            <a:pPr lvl="1"/>
            <a:r>
              <a:rPr lang="en-US" altLang="zh-CN" sz="2000" dirty="0"/>
              <a:t>--repeat</a:t>
            </a:r>
            <a:r>
              <a:rPr lang="zh-CN" altLang="en-US" sz="2000" dirty="0"/>
              <a:t>：重復運行實驗多次</a:t>
            </a:r>
          </a:p>
          <a:p>
            <a:pPr lvl="1"/>
            <a:r>
              <a:rPr lang="en-US" altLang="zh-CN" sz="2000" dirty="0"/>
              <a:t>--seed</a:t>
            </a:r>
            <a:r>
              <a:rPr lang="zh-CN" altLang="en-US" sz="2000" dirty="0"/>
              <a:t>：設置實驗的隨機種子</a:t>
            </a:r>
          </a:p>
          <a:p>
            <a:pPr lvl="1"/>
            <a:r>
              <a:rPr lang="en-US" altLang="zh-CN" sz="2000" dirty="0"/>
              <a:t>--verbose</a:t>
            </a:r>
            <a:r>
              <a:rPr lang="zh-CN" altLang="en-US" sz="2000" dirty="0"/>
              <a:t>：設置日誌輸出為調試模式</a:t>
            </a:r>
            <a:endParaRPr lang="en-US" altLang="zh-CN" sz="2000" dirty="0"/>
          </a:p>
          <a:p>
            <a:pPr marL="398145" lvl="1" indent="0">
              <a:buNone/>
            </a:pPr>
            <a:endParaRPr lang="en-US" altLang="zh-CN" sz="2000" dirty="0"/>
          </a:p>
          <a:p>
            <a:r>
              <a:rPr lang="zh-CN" altLang="en-US" sz="2000" dirty="0"/>
              <a:t>關鍵方法介紹</a:t>
            </a:r>
            <a:endParaRPr lang="en-US" altLang="zh-CN" sz="2000" dirty="0"/>
          </a:p>
          <a:p>
            <a:pPr lvl="1"/>
            <a:r>
              <a:rPr lang="en-US" altLang="zh-CN" sz="2000" dirty="0"/>
              <a:t>main()</a:t>
            </a:r>
            <a:r>
              <a:rPr lang="zh-CN" altLang="en-US" sz="2000" dirty="0"/>
              <a:t>：主文件，命令行接收參數</a:t>
            </a:r>
          </a:p>
          <a:p>
            <a:pPr lvl="1"/>
            <a:r>
              <a:rPr lang="en-US" altLang="zh-CN" sz="2000" dirty="0"/>
              <a:t>evaluate()</a:t>
            </a:r>
            <a:r>
              <a:rPr lang="zh-CN" altLang="en-US" sz="2000" dirty="0"/>
              <a:t>：加載配置文件、啟動訓練</a:t>
            </a:r>
          </a:p>
          <a:p>
            <a:pPr lvl="1"/>
            <a:r>
              <a:rPr lang="en-US" altLang="zh-CN" sz="2000" dirty="0"/>
              <a:t>benchmark()</a:t>
            </a:r>
            <a:r>
              <a:rPr lang="zh-CN" altLang="en-US" sz="2000" dirty="0"/>
              <a:t>：分布式並行運行</a:t>
            </a:r>
            <a:endParaRPr lang="en-US" altLang="zh-CN" sz="20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6DC46B4-4494-DC12-C882-4011655F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項目概述與架構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DA1D5C-81BF-2A4A-CF6E-77FD8F68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A956C5E-8EE3-4331-BE2D-C654ECDF52C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" altLang="zh-CN" dirty="0" err="1"/>
              <a:t>experiments.py</a:t>
            </a:r>
            <a:endParaRPr lang="en" altLang="zh-CN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0550AD0-FA2C-8703-2A70-97CDAEC9637C}"/>
              </a:ext>
            </a:extLst>
          </p:cNvPr>
          <p:cNvSpPr/>
          <p:nvPr/>
        </p:nvSpPr>
        <p:spPr>
          <a:xfrm>
            <a:off x="5939320" y="3671851"/>
            <a:ext cx="5486186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3.</a:t>
            </a:r>
            <a:r>
              <a:rPr kumimoji="1" lang="zh-CN" altLang="en-US" dirty="0">
                <a:solidFill>
                  <a:schemeClr val="tx1"/>
                </a:solidFill>
              </a:rPr>
              <a:t>根據參數選擇：訓練 </a:t>
            </a:r>
            <a:r>
              <a:rPr kumimoji="1" lang="en-US" altLang="zh-CN" dirty="0">
                <a:solidFill>
                  <a:schemeClr val="tx1"/>
                </a:solidFill>
              </a:rPr>
              <a:t>(--train) </a:t>
            </a:r>
            <a:r>
              <a:rPr kumimoji="1" lang="zh-CN" altLang="en-US" dirty="0">
                <a:solidFill>
                  <a:schemeClr val="tx1"/>
                </a:solidFill>
              </a:rPr>
              <a:t>或 測試 </a:t>
            </a:r>
            <a:r>
              <a:rPr kumimoji="1" lang="en-US" altLang="zh-CN" dirty="0">
                <a:solidFill>
                  <a:schemeClr val="tx1"/>
                </a:solidFill>
              </a:rPr>
              <a:t>(--test)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20AC01D-D90A-E83A-F597-DFCD2C33DBD4}"/>
              </a:ext>
            </a:extLst>
          </p:cNvPr>
          <p:cNvSpPr/>
          <p:nvPr/>
        </p:nvSpPr>
        <p:spPr>
          <a:xfrm>
            <a:off x="5939320" y="4663436"/>
            <a:ext cx="5486186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4.</a:t>
            </a:r>
            <a:r>
              <a:rPr kumimoji="1" lang="zh-CN" altLang="en-US" dirty="0">
                <a:solidFill>
                  <a:schemeClr val="tx1"/>
                </a:solidFill>
              </a:rPr>
              <a:t>啟動實驗：創建 </a:t>
            </a:r>
            <a:r>
              <a:rPr kumimoji="1" lang="en-US" altLang="zh-CN" dirty="0">
                <a:solidFill>
                  <a:schemeClr val="tx1"/>
                </a:solidFill>
              </a:rPr>
              <a:t>Evaluation </a:t>
            </a:r>
            <a:r>
              <a:rPr kumimoji="1" lang="zh-CN" altLang="en-US" dirty="0">
                <a:solidFill>
                  <a:schemeClr val="tx1"/>
                </a:solidFill>
              </a:rPr>
              <a:t>對象，執行訓練或測試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F099EDB3-22AA-1FCB-8BD6-900B446AB434}"/>
              </a:ext>
            </a:extLst>
          </p:cNvPr>
          <p:cNvSpPr/>
          <p:nvPr/>
        </p:nvSpPr>
        <p:spPr>
          <a:xfrm>
            <a:off x="5837584" y="5623882"/>
            <a:ext cx="5689658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5.</a:t>
            </a:r>
            <a:r>
              <a:rPr kumimoji="1" lang="zh-CN" altLang="en-US" dirty="0">
                <a:solidFill>
                  <a:schemeClr val="tx1"/>
                </a:solidFill>
              </a:rPr>
              <a:t>結果記錄：記錄日誌、保存模型、寫入 </a:t>
            </a:r>
            <a:r>
              <a:rPr kumimoji="1" lang="en-US" altLang="zh-CN" dirty="0" err="1">
                <a:solidFill>
                  <a:schemeClr val="tx1"/>
                </a:solidFill>
              </a:rPr>
              <a:t>tensorboard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503954DB-08A4-4DC3-002C-3A76614F302C}"/>
              </a:ext>
            </a:extLst>
          </p:cNvPr>
          <p:cNvSpPr/>
          <p:nvPr/>
        </p:nvSpPr>
        <p:spPr>
          <a:xfrm>
            <a:off x="6002820" y="1267880"/>
            <a:ext cx="5359186" cy="8083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1.</a:t>
            </a:r>
            <a:r>
              <a:rPr kumimoji="1" lang="zh-CN" altLang="en-US" dirty="0">
                <a:solidFill>
                  <a:schemeClr val="tx1"/>
                </a:solidFill>
              </a:rPr>
              <a:t>用戶運行命令：</a:t>
            </a:r>
            <a:r>
              <a:rPr kumimoji="1" lang="en-US" altLang="zh-CN" dirty="0">
                <a:solidFill>
                  <a:schemeClr val="tx1"/>
                </a:solidFill>
              </a:rPr>
              <a:t>experiments evaluate &lt;</a:t>
            </a:r>
            <a:r>
              <a:rPr kumimoji="1" lang="zh-CN" altLang="en-US" dirty="0">
                <a:solidFill>
                  <a:schemeClr val="tx1"/>
                </a:solidFill>
              </a:rPr>
              <a:t>環境配置</a:t>
            </a:r>
            <a:r>
              <a:rPr kumimoji="1" lang="en-US" altLang="zh-CN" dirty="0">
                <a:solidFill>
                  <a:schemeClr val="tx1"/>
                </a:solidFill>
              </a:rPr>
              <a:t>&gt; &lt;</a:t>
            </a:r>
            <a:r>
              <a:rPr kumimoji="1" lang="zh-CN" altLang="en-US" dirty="0">
                <a:solidFill>
                  <a:schemeClr val="tx1"/>
                </a:solidFill>
              </a:rPr>
              <a:t>智能體配置</a:t>
            </a:r>
            <a:r>
              <a:rPr kumimoji="1" lang="en-US" altLang="zh-CN" dirty="0">
                <a:solidFill>
                  <a:schemeClr val="tx1"/>
                </a:solidFill>
              </a:rPr>
              <a:t>&gt; (--train | --test)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233B153-9719-8E4D-77E1-1C38FCA0361F}"/>
              </a:ext>
            </a:extLst>
          </p:cNvPr>
          <p:cNvSpPr/>
          <p:nvPr/>
        </p:nvSpPr>
        <p:spPr>
          <a:xfrm>
            <a:off x="5939320" y="2583790"/>
            <a:ext cx="5486186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2.</a:t>
            </a:r>
            <a:r>
              <a:rPr kumimoji="1" lang="zh-CN" altLang="en-US" dirty="0">
                <a:solidFill>
                  <a:schemeClr val="tx1"/>
                </a:solidFill>
              </a:rPr>
              <a:t>解析配置（環境和智能體），並加載相應文件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95E5835-62C9-7C84-86ED-32CC09E16386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8682413" y="2076233"/>
            <a:ext cx="0" cy="50755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45CC4C8-5CC2-3142-B19E-8DC55E623210}"/>
              </a:ext>
            </a:extLst>
          </p:cNvPr>
          <p:cNvCxnSpPr>
            <a:cxnSpLocks/>
            <a:stCxn id="24" idx="2"/>
            <a:endCxn id="14" idx="0"/>
          </p:cNvCxnSpPr>
          <p:nvPr/>
        </p:nvCxnSpPr>
        <p:spPr>
          <a:xfrm>
            <a:off x="8682413" y="3028290"/>
            <a:ext cx="0" cy="64356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40F38A6-E73E-0CA6-3D33-B34B21229200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>
            <a:off x="8682413" y="4116351"/>
            <a:ext cx="0" cy="54708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678B56A8-1FEF-262C-31B7-E30401F681AF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8682413" y="5107936"/>
            <a:ext cx="0" cy="51594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259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CE171-3A0C-6560-0B4B-BC135FD52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E2AD4B65-DB0E-4573-FB35-2EAB669BCD1B}"/>
              </a:ext>
            </a:extLst>
          </p:cNvPr>
          <p:cNvSpPr/>
          <p:nvPr/>
        </p:nvSpPr>
        <p:spPr>
          <a:xfrm>
            <a:off x="5837583" y="2294157"/>
            <a:ext cx="5689659" cy="307693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6B1B47-244A-AC34-E465-D91F2BF2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6" y="1162553"/>
            <a:ext cx="11364780" cy="51580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關鍵方法介紹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train()</a:t>
            </a:r>
            <a:r>
              <a:rPr lang="zh-CN" altLang="en-US" sz="2400" dirty="0"/>
              <a:t>：啟動訓練過程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test()</a:t>
            </a:r>
            <a:r>
              <a:rPr lang="zh-CN" altLang="en-US" sz="2400" dirty="0"/>
              <a:t>：啟動測試過程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 err="1"/>
              <a:t>run_episodes</a:t>
            </a:r>
            <a:r>
              <a:rPr lang="en-US" altLang="zh-CN" sz="2400" dirty="0"/>
              <a:t>()</a:t>
            </a:r>
            <a:r>
              <a:rPr lang="zh-CN" altLang="en-US" sz="2400" dirty="0"/>
              <a:t>：循環運行多個回合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step()</a:t>
            </a:r>
            <a:r>
              <a:rPr lang="zh-CN" altLang="en-US" sz="2400" dirty="0"/>
              <a:t>：智能體與環境的每一步交互</a:t>
            </a:r>
            <a:endParaRPr lang="en-US" altLang="zh-CN" sz="24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6F535BF-7B3C-A0DE-B60E-2E5D0BE8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項目概述與架構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5A903A-5F83-2110-9A62-86425083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53C568F-B712-467D-F410-D1A4E60776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" altLang="zh-CN" dirty="0" err="1"/>
              <a:t>evaluation.py</a:t>
            </a:r>
            <a:endParaRPr lang="en" altLang="zh-CN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A7A62E2-2CF6-0D72-CF7B-086AD4846FB6}"/>
              </a:ext>
            </a:extLst>
          </p:cNvPr>
          <p:cNvSpPr/>
          <p:nvPr/>
        </p:nvSpPr>
        <p:spPr>
          <a:xfrm>
            <a:off x="6096000" y="3671851"/>
            <a:ext cx="5164183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3. </a:t>
            </a:r>
            <a:r>
              <a:rPr kumimoji="1" lang="en" altLang="zh-CN" dirty="0" err="1">
                <a:solidFill>
                  <a:schemeClr val="tx1"/>
                </a:solidFill>
              </a:rPr>
              <a:t>run_episodes</a:t>
            </a:r>
            <a:r>
              <a:rPr kumimoji="1" lang="en" altLang="zh-CN" dirty="0">
                <a:solidFill>
                  <a:schemeClr val="tx1"/>
                </a:solidFill>
              </a:rPr>
              <a:t>() </a:t>
            </a:r>
            <a:r>
              <a:rPr kumimoji="1" lang="zh-CN" altLang="en-US" dirty="0">
                <a:solidFill>
                  <a:schemeClr val="tx1"/>
                </a:solidFill>
              </a:rPr>
              <a:t>：執行多次回合訓練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7E22FB5-E94D-F13F-871D-413B985190C0}"/>
              </a:ext>
            </a:extLst>
          </p:cNvPr>
          <p:cNvSpPr/>
          <p:nvPr/>
        </p:nvSpPr>
        <p:spPr>
          <a:xfrm>
            <a:off x="6096000" y="4663436"/>
            <a:ext cx="5164183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4. </a:t>
            </a:r>
            <a:r>
              <a:rPr kumimoji="1" lang="en" altLang="zh-CN" dirty="0">
                <a:solidFill>
                  <a:schemeClr val="tx1"/>
                </a:solidFill>
              </a:rPr>
              <a:t>step() </a:t>
            </a:r>
            <a:r>
              <a:rPr kumimoji="1" lang="zh-CN" altLang="en-US" dirty="0">
                <a:solidFill>
                  <a:schemeClr val="tx1"/>
                </a:solidFill>
              </a:rPr>
              <a:t>：與環境進行交互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0621852-5642-9D16-5CE1-E002A5A48503}"/>
              </a:ext>
            </a:extLst>
          </p:cNvPr>
          <p:cNvSpPr/>
          <p:nvPr/>
        </p:nvSpPr>
        <p:spPr>
          <a:xfrm>
            <a:off x="6002820" y="5902240"/>
            <a:ext cx="5359186" cy="444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5. </a:t>
            </a:r>
            <a:r>
              <a:rPr kumimoji="1" lang="en" altLang="zh-CN" dirty="0" err="1">
                <a:solidFill>
                  <a:schemeClr val="tx1"/>
                </a:solidFill>
              </a:rPr>
              <a:t>self.agent.plan</a:t>
            </a:r>
            <a:r>
              <a:rPr kumimoji="1" lang="en" altLang="zh-CN" dirty="0">
                <a:solidFill>
                  <a:schemeClr val="tx1"/>
                </a:solidFill>
              </a:rPr>
              <a:t>(</a:t>
            </a:r>
            <a:r>
              <a:rPr kumimoji="1" lang="en" altLang="zh-CN" dirty="0" err="1">
                <a:solidFill>
                  <a:schemeClr val="tx1"/>
                </a:solidFill>
              </a:rPr>
              <a:t>self.observation</a:t>
            </a:r>
            <a:r>
              <a:rPr kumimoji="1" lang="en" altLang="zh-CN" dirty="0">
                <a:solidFill>
                  <a:schemeClr val="tx1"/>
                </a:solidFill>
              </a:rPr>
              <a:t>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4D6232C4-6693-0BB2-F223-AFE8FE0852B5}"/>
              </a:ext>
            </a:extLst>
          </p:cNvPr>
          <p:cNvSpPr/>
          <p:nvPr/>
        </p:nvSpPr>
        <p:spPr>
          <a:xfrm>
            <a:off x="6002820" y="678556"/>
            <a:ext cx="5359186" cy="8083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1. main()</a:t>
            </a:r>
            <a:r>
              <a:rPr kumimoji="1" lang="zh-CN" altLang="en-US" dirty="0">
                <a:solidFill>
                  <a:schemeClr val="tx1"/>
                </a:solidFill>
              </a:rPr>
              <a:t>方法是整個實驗的入口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8514A6C3-3BD5-6B7D-A6A2-55C907CDBF25}"/>
              </a:ext>
            </a:extLst>
          </p:cNvPr>
          <p:cNvSpPr/>
          <p:nvPr/>
        </p:nvSpPr>
        <p:spPr>
          <a:xfrm>
            <a:off x="6096000" y="2583790"/>
            <a:ext cx="5164183" cy="4445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2. train()</a:t>
            </a:r>
            <a:r>
              <a:rPr kumimoji="1" lang="zh-CN" altLang="en-US" dirty="0">
                <a:solidFill>
                  <a:schemeClr val="tx1"/>
                </a:solidFill>
              </a:rPr>
              <a:t>：啟動訓練過程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0B8A4DE0-BFE0-40BE-EFA6-01DC0D7A30E1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8678092" y="1486909"/>
            <a:ext cx="4321" cy="109688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640D125E-DB38-3D05-3A05-5E596719566E}"/>
              </a:ext>
            </a:extLst>
          </p:cNvPr>
          <p:cNvCxnSpPr>
            <a:cxnSpLocks/>
            <a:stCxn id="24" idx="2"/>
            <a:endCxn id="14" idx="0"/>
          </p:cNvCxnSpPr>
          <p:nvPr/>
        </p:nvCxnSpPr>
        <p:spPr>
          <a:xfrm>
            <a:off x="8678092" y="3028290"/>
            <a:ext cx="0" cy="64356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DECF5EF2-1589-8FB5-AE8E-F97E0874C502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>
            <a:off x="8678092" y="4116351"/>
            <a:ext cx="0" cy="54708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E55400B4-3FD2-F396-9C19-DB3D4F0CF58C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8678092" y="5107936"/>
            <a:ext cx="4321" cy="7943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3C8B67D-6E71-AC4C-EFCF-B2D0A1EAEAAF}"/>
              </a:ext>
            </a:extLst>
          </p:cNvPr>
          <p:cNvSpPr txBox="1"/>
          <p:nvPr/>
        </p:nvSpPr>
        <p:spPr>
          <a:xfrm>
            <a:off x="7611132" y="1746743"/>
            <a:ext cx="2142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evaluate()</a:t>
            </a:r>
            <a:r>
              <a:rPr lang="zh-CN" altLang="en-US" dirty="0"/>
              <a:t>方法調用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4BF53D-ADC3-0E26-53B0-BBE5FBEA280B}"/>
              </a:ext>
            </a:extLst>
          </p:cNvPr>
          <p:cNvSpPr txBox="1"/>
          <p:nvPr/>
        </p:nvSpPr>
        <p:spPr>
          <a:xfrm>
            <a:off x="8682412" y="3146251"/>
            <a:ext cx="768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調用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813A7A-113B-CABE-C62D-B213A9FC2820}"/>
              </a:ext>
            </a:extLst>
          </p:cNvPr>
          <p:cNvSpPr txBox="1"/>
          <p:nvPr/>
        </p:nvSpPr>
        <p:spPr>
          <a:xfrm>
            <a:off x="8682412" y="4177821"/>
            <a:ext cx="768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調用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E99FBD-585A-8A4C-B37C-B1A7303EF44B}"/>
              </a:ext>
            </a:extLst>
          </p:cNvPr>
          <p:cNvSpPr txBox="1"/>
          <p:nvPr/>
        </p:nvSpPr>
        <p:spPr>
          <a:xfrm>
            <a:off x="8682412" y="5453088"/>
            <a:ext cx="768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調用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ACD7DB-7582-CA99-49C9-A1199D69DE67}"/>
              </a:ext>
            </a:extLst>
          </p:cNvPr>
          <p:cNvSpPr txBox="1"/>
          <p:nvPr/>
        </p:nvSpPr>
        <p:spPr>
          <a:xfrm>
            <a:off x="912025" y="5938013"/>
            <a:ext cx="4239496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/>
              <a:t>蒙特卡洛樹搜索算法 </a:t>
            </a:r>
            <a:r>
              <a:rPr lang="en" altLang="zh-CN" b="1" dirty="0" err="1"/>
              <a:t>mcts.py</a:t>
            </a:r>
            <a:r>
              <a:rPr lang="zh-CN" altLang="en" b="1" dirty="0"/>
              <a:t>：</a:t>
            </a:r>
            <a:r>
              <a:rPr lang="zh-CN" altLang="en-US" b="1" dirty="0"/>
              <a:t>決策中心</a:t>
            </a:r>
            <a:endParaRPr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129C248-D8D5-C099-8903-74E4D5E230EA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5151521" y="6122679"/>
            <a:ext cx="851299" cy="181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>
            <a:extLst>
              <a:ext uri="{FF2B5EF4-FFF2-40B4-BE49-F238E27FC236}">
                <a16:creationId xmlns:a16="http://schemas.microsoft.com/office/drawing/2014/main" id="{05865E44-562F-DB18-8813-72E80425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1" y="4556058"/>
            <a:ext cx="4612947" cy="1132825"/>
          </a:xfrm>
          <a:prstGeom prst="rect">
            <a:avLst/>
          </a:prstGeom>
        </p:spPr>
      </p:pic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99CEB1FD-AA70-A914-865A-E035EA297078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1698171" y="5107936"/>
            <a:ext cx="1333602" cy="83007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53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87BD5-30D4-CD62-1424-EA546173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3419E9-8661-ACC1-D6FE-3A7125F4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64B8B7-E010-0682-B208-7A2E3ECF4A0B}"/>
              </a:ext>
            </a:extLst>
          </p:cNvPr>
          <p:cNvSpPr txBox="1"/>
          <p:nvPr/>
        </p:nvSpPr>
        <p:spPr>
          <a:xfrm>
            <a:off x="2199203" y="1230253"/>
            <a:ext cx="7897585" cy="451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ym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以及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highway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_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env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的介紹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、介紹開源項目的代碼架構</a:t>
            </a:r>
            <a:endParaRPr kumimoji="1"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、介紹基於模型的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方法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動態規劃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蒙特卡羅樹搜索</a:t>
            </a:r>
            <a:endParaRPr kumimoji="1"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、代碼運行與結果展示實例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02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8E22-5AA9-5C43-C2E2-DCEC7BCF6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31FDBFD-A9E8-2762-637E-4C15F287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0F4DDF-1408-D5C4-F8EE-A9B382EA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89BD192-7307-1EC2-525E-6CF1A6E30A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775" y="685253"/>
            <a:ext cx="11364781" cy="487456"/>
          </a:xfrm>
        </p:spPr>
        <p:txBody>
          <a:bodyPr/>
          <a:lstStyle/>
          <a:p>
            <a:r>
              <a:rPr lang="en-US" altLang="zh-CN" dirty="0"/>
              <a:t>Conda</a:t>
            </a:r>
            <a:r>
              <a:rPr lang="zh-CN" altLang="en-US" dirty="0"/>
              <a:t>、</a:t>
            </a:r>
            <a:r>
              <a:rPr lang="en-US" altLang="zh-CN" dirty="0"/>
              <a:t>env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  <a:r>
              <a:rPr lang="zh-CN" altLang="en-US" dirty="0"/>
              <a:t>、</a:t>
            </a:r>
            <a:r>
              <a:rPr lang="en-US" altLang="zh-CN" dirty="0"/>
              <a:t>gym</a:t>
            </a:r>
            <a:r>
              <a:rPr lang="zh-CN" altLang="en-US" dirty="0"/>
              <a:t>、自動駕駛項目的關系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F35A0441-E143-689C-90C6-CDC9F9F1C4B4}"/>
              </a:ext>
            </a:extLst>
          </p:cNvPr>
          <p:cNvSpPr/>
          <p:nvPr/>
        </p:nvSpPr>
        <p:spPr>
          <a:xfrm>
            <a:off x="6388443" y="1878226"/>
            <a:ext cx="5383112" cy="41375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E1C74257-261F-944C-5D73-9D681E6F4AF4}"/>
              </a:ext>
            </a:extLst>
          </p:cNvPr>
          <p:cNvSpPr/>
          <p:nvPr/>
        </p:nvSpPr>
        <p:spPr>
          <a:xfrm>
            <a:off x="6995715" y="2153418"/>
            <a:ext cx="4474773" cy="10334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4858D71-F622-B00B-9EB9-F17804B3E06B}"/>
              </a:ext>
            </a:extLst>
          </p:cNvPr>
          <p:cNvSpPr/>
          <p:nvPr/>
        </p:nvSpPr>
        <p:spPr>
          <a:xfrm>
            <a:off x="6995714" y="3406437"/>
            <a:ext cx="4474773" cy="9591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6F50DC6-1223-5451-C020-67C6F932CE20}"/>
              </a:ext>
            </a:extLst>
          </p:cNvPr>
          <p:cNvSpPr/>
          <p:nvPr/>
        </p:nvSpPr>
        <p:spPr>
          <a:xfrm>
            <a:off x="6995714" y="4596343"/>
            <a:ext cx="4474773" cy="8776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1BA753E-935C-D2C1-BA58-098D97D475A9}"/>
              </a:ext>
            </a:extLst>
          </p:cNvPr>
          <p:cNvSpPr txBox="1"/>
          <p:nvPr/>
        </p:nvSpPr>
        <p:spPr>
          <a:xfrm>
            <a:off x="8988397" y="5596586"/>
            <a:ext cx="878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Conda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308CDC-4099-0F77-897D-4FAF4F1E34F7}"/>
              </a:ext>
            </a:extLst>
          </p:cNvPr>
          <p:cNvSpPr txBox="1"/>
          <p:nvPr/>
        </p:nvSpPr>
        <p:spPr>
          <a:xfrm>
            <a:off x="7119548" y="2452879"/>
            <a:ext cx="640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env</a:t>
            </a:r>
            <a:r>
              <a:rPr lang="en-US" altLang="zh-CN" b="1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BC4B29-1A4B-9FB5-B2F7-FB36093442EF}"/>
              </a:ext>
            </a:extLst>
          </p:cNvPr>
          <p:cNvSpPr txBox="1"/>
          <p:nvPr/>
        </p:nvSpPr>
        <p:spPr>
          <a:xfrm>
            <a:off x="7098576" y="3728365"/>
            <a:ext cx="682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env</a:t>
            </a:r>
            <a:r>
              <a:rPr lang="en-US" altLang="zh-CN" b="1" dirty="0"/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420623-4B57-1C8F-273D-FC5A91DA4AA1}"/>
              </a:ext>
            </a:extLst>
          </p:cNvPr>
          <p:cNvSpPr txBox="1"/>
          <p:nvPr/>
        </p:nvSpPr>
        <p:spPr>
          <a:xfrm>
            <a:off x="7139745" y="4821321"/>
            <a:ext cx="944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env</a:t>
            </a:r>
            <a:r>
              <a:rPr lang="en-US" altLang="zh-CN" b="1" dirty="0"/>
              <a:t>3</a:t>
            </a:r>
            <a:endParaRPr lang="zh-CN" altLang="en-US" dirty="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C28391-C7F6-8AA4-1427-11013686225F}"/>
              </a:ext>
            </a:extLst>
          </p:cNvPr>
          <p:cNvSpPr/>
          <p:nvPr/>
        </p:nvSpPr>
        <p:spPr>
          <a:xfrm>
            <a:off x="7754059" y="3406437"/>
            <a:ext cx="3716427" cy="94398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0800EF3-0EC6-7839-818B-1A758A92AA5E}"/>
              </a:ext>
            </a:extLst>
          </p:cNvPr>
          <p:cNvSpPr txBox="1"/>
          <p:nvPr/>
        </p:nvSpPr>
        <p:spPr>
          <a:xfrm>
            <a:off x="9648003" y="4918949"/>
            <a:ext cx="71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…</a:t>
            </a:r>
            <a:endParaRPr lang="zh-CN" altLang="en-US" dirty="0"/>
          </a:p>
        </p:txBody>
      </p:sp>
      <p:sp>
        <p:nvSpPr>
          <p:cNvPr id="21" name="内容占位符 5">
            <a:extLst>
              <a:ext uri="{FF2B5EF4-FFF2-40B4-BE49-F238E27FC236}">
                <a16:creationId xmlns:a16="http://schemas.microsoft.com/office/drawing/2014/main" id="{3669E310-3779-3F69-4D50-D2C47F3BD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76" y="1244531"/>
            <a:ext cx="5604290" cy="5158059"/>
          </a:xfrm>
        </p:spPr>
        <p:txBody>
          <a:bodyPr/>
          <a:lstStyle/>
          <a:p>
            <a:r>
              <a:rPr lang="en-US" altLang="zh-CN" sz="2000" dirty="0"/>
              <a:t>Conda</a:t>
            </a:r>
            <a:r>
              <a:rPr lang="zh-CN" altLang="en-US" sz="2000" dirty="0"/>
              <a:t>：開源的環境管理器</a:t>
            </a:r>
            <a:endParaRPr lang="en-US" altLang="zh-CN" sz="2000" dirty="0"/>
          </a:p>
          <a:p>
            <a:pPr lvl="1"/>
            <a:r>
              <a:rPr lang="zh-CN" altLang="en-US" sz="1800" dirty="0"/>
              <a:t>可以創建虛擬環境（例如 </a:t>
            </a:r>
            <a:r>
              <a:rPr lang="en" altLang="zh-CN" sz="1800" dirty="0"/>
              <a:t>env1, env2, env3</a:t>
            </a:r>
            <a:r>
              <a:rPr lang="zh-CN" altLang="en" sz="1800" dirty="0"/>
              <a:t>）</a:t>
            </a:r>
            <a:r>
              <a:rPr lang="zh-CN" altLang="en-US" sz="1800" dirty="0"/>
              <a:t>來管理每個項目所需的 </a:t>
            </a:r>
            <a:r>
              <a:rPr lang="en" altLang="zh-CN" sz="1800" dirty="0"/>
              <a:t>Python </a:t>
            </a:r>
            <a:r>
              <a:rPr lang="zh-CN" altLang="en-US" sz="1800" dirty="0"/>
              <a:t>版本和相關依賴。</a:t>
            </a:r>
            <a:endParaRPr lang="en-US" altLang="zh-CN" sz="1800" dirty="0"/>
          </a:p>
          <a:p>
            <a:r>
              <a:rPr lang="en-US" altLang="zh-CN" sz="2000" dirty="0"/>
              <a:t>Conda</a:t>
            </a:r>
            <a:r>
              <a:rPr lang="zh-CN" altLang="en-US" sz="2000" dirty="0"/>
              <a:t>虛擬環境：</a:t>
            </a:r>
            <a:r>
              <a:rPr lang="en-US" altLang="zh-CN" sz="2000" dirty="0"/>
              <a:t>env1</a:t>
            </a:r>
            <a:r>
              <a:rPr lang="zh-CN" altLang="en-US" sz="2000" dirty="0"/>
              <a:t>、</a:t>
            </a:r>
            <a:r>
              <a:rPr lang="en-US" altLang="zh-CN" sz="2000" dirty="0"/>
              <a:t>env2</a:t>
            </a:r>
            <a:r>
              <a:rPr lang="zh-CN" altLang="en-US" sz="2000" dirty="0"/>
              <a:t>、</a:t>
            </a:r>
            <a:r>
              <a:rPr lang="en-US" altLang="zh-CN" sz="2000" dirty="0"/>
              <a:t>env3</a:t>
            </a:r>
          </a:p>
          <a:p>
            <a:pPr lvl="1"/>
            <a:r>
              <a:rPr lang="zh-CN" altLang="en-US" sz="1800" dirty="0"/>
              <a:t>每個虛擬環境是一個獨立的運行空間，具有特定的 </a:t>
            </a:r>
            <a:r>
              <a:rPr lang="en" altLang="zh-CN" sz="1800" dirty="0"/>
              <a:t>Python </a:t>
            </a:r>
            <a:r>
              <a:rPr lang="zh-CN" altLang="en-US" sz="1800" dirty="0"/>
              <a:t>版本、庫和依賴。</a:t>
            </a:r>
            <a:endParaRPr lang="en-US" altLang="zh-CN" sz="18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python</a:t>
            </a:r>
            <a:r>
              <a:rPr lang="zh-CN" altLang="en-US" sz="2000" dirty="0"/>
              <a:t>：每個虛擬環境中的核心編程語言，運行代碼、庫和工具。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Gymnasium</a:t>
            </a:r>
            <a:r>
              <a:rPr lang="zh-CN" altLang="en-US" sz="2000" dirty="0"/>
              <a:t>：作為強化學習的核心庫，安裝在 </a:t>
            </a:r>
            <a:r>
              <a:rPr lang="en" altLang="zh-CN" sz="2000" dirty="0"/>
              <a:t>Conda </a:t>
            </a:r>
            <a:r>
              <a:rPr lang="zh-CN" altLang="en-US" sz="2000" dirty="0"/>
              <a:t>虛擬環境中，提供多個測試環境用於模擬和訓練智能體。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-US" altLang="zh-CN" sz="2000" dirty="0"/>
              <a:t>GitHub</a:t>
            </a:r>
            <a:r>
              <a:rPr lang="zh-CN" altLang="en-US" sz="2000" dirty="0"/>
              <a:t>項目（如自動駕駛項目</a:t>
            </a:r>
            <a:r>
              <a:rPr lang="en-US" altLang="zh-CN" sz="2000" dirty="0" err="1"/>
              <a:t>rl</a:t>
            </a:r>
            <a:r>
              <a:rPr lang="en-US" altLang="zh-CN" sz="2000" dirty="0"/>
              <a:t>-agents</a:t>
            </a:r>
            <a:r>
              <a:rPr lang="zh-CN" altLang="en-US" sz="2000" dirty="0"/>
              <a:t>）：</a:t>
            </a:r>
            <a:endParaRPr lang="en-US" altLang="zh-CN" sz="2000" dirty="0"/>
          </a:p>
          <a:p>
            <a:pPr lvl="1"/>
            <a:r>
              <a:rPr lang="zh-CN" altLang="en-US" sz="1800" dirty="0"/>
              <a:t>包含源代碼、依賴文件，通過 </a:t>
            </a:r>
            <a:r>
              <a:rPr lang="en" altLang="zh-CN" sz="1800" dirty="0" err="1"/>
              <a:t>conda</a:t>
            </a:r>
            <a:r>
              <a:rPr lang="en" altLang="zh-CN" sz="1800" dirty="0"/>
              <a:t> </a:t>
            </a:r>
            <a:r>
              <a:rPr lang="zh-CN" altLang="en-US" sz="1800" dirty="0"/>
              <a:t>創建虛擬環境後安裝並運行該項目。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98250DB-AAC5-B6AC-57AF-396547DF743B}"/>
              </a:ext>
            </a:extLst>
          </p:cNvPr>
          <p:cNvSpPr txBox="1"/>
          <p:nvPr/>
        </p:nvSpPr>
        <p:spPr>
          <a:xfrm>
            <a:off x="7780677" y="3682213"/>
            <a:ext cx="1207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python3.5</a:t>
            </a:r>
            <a:endParaRPr lang="zh-CN" altLang="en-US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8845F79-75E6-031D-CB53-299802188663}"/>
              </a:ext>
            </a:extLst>
          </p:cNvPr>
          <p:cNvSpPr/>
          <p:nvPr/>
        </p:nvSpPr>
        <p:spPr>
          <a:xfrm>
            <a:off x="8960092" y="3519259"/>
            <a:ext cx="1044520" cy="7331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gym</a:t>
            </a:r>
            <a:endParaRPr kumimoji="1" lang="zh-CN" altLang="en-US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14AE8A2-9CA8-E7CF-8789-E3DD12E90023}"/>
              </a:ext>
            </a:extLst>
          </p:cNvPr>
          <p:cNvSpPr/>
          <p:nvPr/>
        </p:nvSpPr>
        <p:spPr>
          <a:xfrm>
            <a:off x="10222705" y="3526635"/>
            <a:ext cx="1177123" cy="7331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rl</a:t>
            </a:r>
            <a:r>
              <a:rPr kumimoji="1" lang="en-US" altLang="zh-CN" dirty="0"/>
              <a:t>-agents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9CBA406-F644-A0C8-39DD-42B627DF517E}"/>
              </a:ext>
            </a:extLst>
          </p:cNvPr>
          <p:cNvSpPr/>
          <p:nvPr/>
        </p:nvSpPr>
        <p:spPr>
          <a:xfrm>
            <a:off x="7751239" y="2159316"/>
            <a:ext cx="3716427" cy="101631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EA43FA0-3B15-5675-1E9B-4E8BC5E65CD9}"/>
              </a:ext>
            </a:extLst>
          </p:cNvPr>
          <p:cNvSpPr txBox="1"/>
          <p:nvPr/>
        </p:nvSpPr>
        <p:spPr>
          <a:xfrm>
            <a:off x="7802107" y="2452879"/>
            <a:ext cx="1207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python3.8</a:t>
            </a:r>
            <a:endParaRPr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AA6EE47-F4AE-7CFE-9DD2-A696F209DABE}"/>
              </a:ext>
            </a:extLst>
          </p:cNvPr>
          <p:cNvSpPr/>
          <p:nvPr/>
        </p:nvSpPr>
        <p:spPr>
          <a:xfrm>
            <a:off x="9051922" y="2358820"/>
            <a:ext cx="984263" cy="62542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gym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162FFE-A9F9-D423-8405-6B1E5D460D23}"/>
              </a:ext>
            </a:extLst>
          </p:cNvPr>
          <p:cNvSpPr txBox="1"/>
          <p:nvPr/>
        </p:nvSpPr>
        <p:spPr>
          <a:xfrm>
            <a:off x="10454657" y="2402488"/>
            <a:ext cx="71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1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113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567D7-30E1-2432-9A2B-7584E9B7C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143CB5-C42A-AB42-052E-E5F39C440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13" y="1419266"/>
            <a:ext cx="11364780" cy="5158059"/>
          </a:xfrm>
        </p:spPr>
        <p:txBody>
          <a:bodyPr/>
          <a:lstStyle/>
          <a:p>
            <a:r>
              <a:rPr lang="zh-CN" altLang="en-US" dirty="0"/>
              <a:t>在強化學習（</a:t>
            </a:r>
            <a:r>
              <a:rPr lang="en" altLang="zh-CN" dirty="0"/>
              <a:t>Reinforcement Learning, RL</a:t>
            </a:r>
            <a:r>
              <a:rPr lang="zh-CN" altLang="en" dirty="0"/>
              <a:t>）</a:t>
            </a:r>
            <a:r>
              <a:rPr lang="zh-CN" altLang="en-US" dirty="0"/>
              <a:t>中，基於模型（</a:t>
            </a:r>
            <a:r>
              <a:rPr lang="en" altLang="zh-CN" dirty="0"/>
              <a:t>Model-Based</a:t>
            </a:r>
            <a:r>
              <a:rPr lang="zh-CN" altLang="en" dirty="0"/>
              <a:t>）</a:t>
            </a:r>
            <a:r>
              <a:rPr lang="zh-CN" altLang="en-US" dirty="0"/>
              <a:t>和無模型（</a:t>
            </a:r>
            <a:r>
              <a:rPr lang="en" altLang="zh-CN" dirty="0"/>
              <a:t>Model-Free</a:t>
            </a:r>
            <a:r>
              <a:rPr lang="zh-CN" altLang="en" dirty="0"/>
              <a:t>）</a:t>
            </a:r>
            <a:r>
              <a:rPr lang="zh-CN" altLang="en-US" dirty="0"/>
              <a:t>是兩個重要的算法範式。它們的主要區別在於是否顯式建模了環境的</a:t>
            </a:r>
            <a:r>
              <a:rPr lang="zh-CN" altLang="en-US" dirty="0">
                <a:solidFill>
                  <a:srgbClr val="C00000"/>
                </a:solidFill>
              </a:rPr>
              <a:t>狀態轉移概率</a:t>
            </a:r>
            <a:r>
              <a:rPr lang="zh-CN" altLang="en-US" dirty="0"/>
              <a:t>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6CE24EE6-67F1-F53B-4F91-E5B17C26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61DCF9-F8D2-7530-C2F9-302C464B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E613739-6E49-C3C9-1F8F-A09965EE8A7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強化學習方法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F1B5467-923B-8A56-593C-1FCA1E0FD4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202970"/>
              </p:ext>
            </p:extLst>
          </p:nvPr>
        </p:nvGraphicFramePr>
        <p:xfrm>
          <a:off x="1677806" y="3089858"/>
          <a:ext cx="8128000" cy="29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4283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32B47-606C-AE58-938B-EAFDC6D1E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559870-A716-49B6-7DC0-947AD638A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906" y="718751"/>
            <a:ext cx="11364780" cy="5158059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狀態轉移概率</a:t>
            </a:r>
            <a:r>
              <a:rPr lang="zh-CN" altLang="en-US" dirty="0"/>
              <a:t>：在給定狀態下，采取某個動作後，轉移到下一個狀態的概率。</a:t>
            </a:r>
          </a:p>
          <a:p>
            <a:r>
              <a:rPr lang="zh-CN" altLang="en-US" dirty="0"/>
              <a:t>假設在一個強化學習環境中，有狀態 𝑠、動作 𝑎 和狀態轉移𝑠</a:t>
            </a:r>
            <a:r>
              <a:rPr lang="en-US" altLang="zh-CN" dirty="0"/>
              <a:t>′</a:t>
            </a:r>
            <a:r>
              <a:rPr lang="zh-CN" altLang="en-US" dirty="0"/>
              <a:t>。狀態轉移概率 𝑃</a:t>
            </a:r>
            <a:r>
              <a:rPr lang="en-US" altLang="zh-CN" dirty="0"/>
              <a:t>(𝑠′∣𝑠, 𝑎) </a:t>
            </a:r>
            <a:r>
              <a:rPr lang="zh-CN" altLang="en-US" dirty="0"/>
              <a:t>就是從狀態 𝑠 出發，采取動作 𝑎 後，轉移到狀態 𝑠</a:t>
            </a:r>
            <a:r>
              <a:rPr lang="en-US" altLang="zh-CN" dirty="0"/>
              <a:t>′ </a:t>
            </a:r>
            <a:r>
              <a:rPr lang="zh-CN" altLang="en-US" dirty="0"/>
              <a:t>的概率。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305374C-984D-CE09-CFCD-CDF39B8E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FE9D7D-D64C-C524-87DC-CDEB3CE2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9218" name="Picture 2" descr="强化学习：基本概念，马尔可夫，贝尔曼方程，动态规划_动态规划 延迟奖励-CSDN博客">
            <a:extLst>
              <a:ext uri="{FF2B5EF4-FFF2-40B4-BE49-F238E27FC236}">
                <a16:creationId xmlns:a16="http://schemas.microsoft.com/office/drawing/2014/main" id="{717295D1-3232-B30C-2350-B79A7D031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6" y="3121364"/>
            <a:ext cx="3873650" cy="33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A84D414-87E9-7A86-BA33-597FA3836443}"/>
                  </a:ext>
                </a:extLst>
              </p:cNvPr>
              <p:cNvSpPr txBox="1"/>
              <p:nvPr/>
            </p:nvSpPr>
            <p:spPr>
              <a:xfrm>
                <a:off x="5400762" y="4708103"/>
                <a:ext cx="612648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/>
                  <a:t>加速（動作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" b="1" dirty="0"/>
                  <a:t>）</a:t>
                </a:r>
                <a:r>
                  <a:rPr lang="zh-CN" altLang="en" dirty="0"/>
                  <a:t>：</a:t>
                </a:r>
                <a:r>
                  <a:rPr lang="zh-CN" altLang="en-US" dirty="0"/>
                  <a:t>如果當前速度為</a:t>
                </a:r>
                <a:r>
                  <a:rPr lang="en-US" altLang="zh-CN" dirty="0"/>
                  <a:t>50</a:t>
                </a:r>
                <a:r>
                  <a:rPr lang="en" altLang="zh-CN" dirty="0"/>
                  <a:t>km/h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加速動作的狀態轉移可能是成功加速到</a:t>
                </a:r>
                <a:r>
                  <a:rPr lang="en-US" altLang="zh-CN" dirty="0"/>
                  <a:t>60</a:t>
                </a:r>
                <a:r>
                  <a:rPr lang="en" altLang="zh-CN" dirty="0"/>
                  <a:t>km/h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轉移概率為</a:t>
                </a:r>
                <a:r>
                  <a:rPr lang="en-US" altLang="zh-CN" dirty="0"/>
                  <a:t>0.1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buNone/>
                </a:pPr>
                <a:endParaRPr lang="zh-CN" altLang="en-US" dirty="0"/>
              </a:p>
              <a:p>
                <a:r>
                  <a:rPr lang="zh-CN" altLang="en-US" b="1" dirty="0"/>
                  <a:t>減速（動作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" altLang="zh-CN" b="1" i="1" dirty="0" smtClean="0">
                        <a:latin typeface="Cambria Math" panose="02040503050406030204" pitchFamily="18" charset="0"/>
                      </a:rPr>
                      <m:t>​</m:t>
                    </m:r>
                  </m:oMath>
                </a14:m>
                <a:r>
                  <a:rPr lang="zh-CN" altLang="en" b="1" dirty="0"/>
                  <a:t>）</a:t>
                </a:r>
                <a:r>
                  <a:rPr lang="zh-CN" altLang="en" dirty="0"/>
                  <a:t>：</a:t>
                </a:r>
                <a:r>
                  <a:rPr lang="zh-CN" altLang="en-US" dirty="0"/>
                  <a:t>如果當前速度為</a:t>
                </a:r>
                <a:r>
                  <a:rPr lang="en-US" altLang="zh-CN" dirty="0"/>
                  <a:t>50</a:t>
                </a:r>
                <a:r>
                  <a:rPr lang="en" altLang="zh-CN" dirty="0"/>
                  <a:t>km/h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減速動作的狀態轉移是減速到</a:t>
                </a:r>
                <a:r>
                  <a:rPr lang="en-US" altLang="zh-CN" dirty="0"/>
                  <a:t>40</a:t>
                </a:r>
                <a:r>
                  <a:rPr lang="en" altLang="zh-CN" dirty="0"/>
                  <a:t>km/h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轉移概率為 </a:t>
                </a:r>
                <a:r>
                  <a:rPr lang="en-US" altLang="zh-CN" dirty="0"/>
                  <a:t>0.8</a:t>
                </a:r>
                <a:r>
                  <a:rPr lang="zh-CN" altLang="en-US" dirty="0"/>
                  <a:t>。</a:t>
                </a: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A84D414-87E9-7A86-BA33-597FA3836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762" y="4708103"/>
                <a:ext cx="6126480" cy="1477328"/>
              </a:xfrm>
              <a:prstGeom prst="rect">
                <a:avLst/>
              </a:prstGeom>
              <a:blipFill>
                <a:blip r:embed="rId3"/>
                <a:stretch>
                  <a:fillRect l="-828" t="-1695" b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6140538-56CC-1C35-CCFD-EC379669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457" y="2922155"/>
            <a:ext cx="6015785" cy="1477327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9A306034-DBB9-44C3-96F1-585BAEE3D5AF}"/>
              </a:ext>
            </a:extLst>
          </p:cNvPr>
          <p:cNvSpPr/>
          <p:nvPr/>
        </p:nvSpPr>
        <p:spPr>
          <a:xfrm>
            <a:off x="6944811" y="3660818"/>
            <a:ext cx="300941" cy="20834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左箭头 14">
            <a:extLst>
              <a:ext uri="{FF2B5EF4-FFF2-40B4-BE49-F238E27FC236}">
                <a16:creationId xmlns:a16="http://schemas.microsoft.com/office/drawing/2014/main" id="{0F8FC78B-FD0E-A215-D2D5-6D96AD7495F5}"/>
              </a:ext>
            </a:extLst>
          </p:cNvPr>
          <p:cNvSpPr/>
          <p:nvPr/>
        </p:nvSpPr>
        <p:spPr>
          <a:xfrm>
            <a:off x="6099150" y="3660818"/>
            <a:ext cx="704217" cy="257391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A1F239-17B6-0593-FC0E-F4262E9DFDCC}"/>
                  </a:ext>
                </a:extLst>
              </p:cNvPr>
              <p:cNvSpPr txBox="1"/>
              <p:nvPr/>
            </p:nvSpPr>
            <p:spPr>
              <a:xfrm>
                <a:off x="5462611" y="3944281"/>
                <a:ext cx="2096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" altLang="zh-CN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" altLang="zh-CN" i="1" dirty="0" err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=0.8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8A1F239-17B6-0593-FC0E-F4262E9D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611" y="3944281"/>
                <a:ext cx="209676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3ACE8C0-F48B-41A3-6985-8FEF35385D11}"/>
                  </a:ext>
                </a:extLst>
              </p:cNvPr>
              <p:cNvSpPr txBox="1"/>
              <p:nvPr/>
            </p:nvSpPr>
            <p:spPr>
              <a:xfrm>
                <a:off x="7245752" y="3594024"/>
                <a:ext cx="22207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" altLang="zh-CN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" altLang="zh-CN" i="1" dirty="0" err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=0.1</m:t>
                      </m:r>
                      <m:r>
                        <a:rPr lang="zh-CN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3ACE8C0-F48B-41A3-6985-8FEF35385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752" y="3594024"/>
                <a:ext cx="2220748" cy="369332"/>
              </a:xfrm>
              <a:prstGeom prst="rect">
                <a:avLst/>
              </a:prstGeom>
              <a:blipFill>
                <a:blip r:embed="rId7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807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FFD42-8489-8DF5-E597-CCA9CCEED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A368735-100E-CB40-344E-E67D9744C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定義：基於模型的強化學習是指智能體學習或者已知環境的模型，並利用該模型進行規劃（</a:t>
                </a:r>
                <a:r>
                  <a:rPr lang="en" altLang="zh-CN" dirty="0"/>
                  <a:t>planning</a:t>
                </a:r>
                <a:r>
                  <a:rPr lang="zh-CN" altLang="en" dirty="0"/>
                  <a:t>）</a:t>
                </a:r>
                <a:r>
                  <a:rPr lang="zh-CN" altLang="en-US" dirty="0"/>
                  <a:t>和策略優化。</a:t>
                </a:r>
                <a:endParaRPr lang="en-US" altLang="zh-CN" dirty="0"/>
              </a:p>
              <a:p>
                <a:r>
                  <a:rPr kumimoji="1" lang="zh-CN" altLang="en-US" dirty="0">
                    <a:solidFill>
                      <a:prstClr val="black"/>
                    </a:solidFill>
                    <a:latin typeface="黑体" panose="02010609060101010101" pitchFamily="49" charset="-122"/>
                  </a:rPr>
                  <a:t>環境模型包含兩部分</a:t>
                </a:r>
                <a:endParaRPr kumimoji="1" lang="en-US" altLang="zh-CN" dirty="0">
                  <a:solidFill>
                    <a:prstClr val="black"/>
                  </a:solidFill>
                  <a:latin typeface="黑体" panose="02010609060101010101" pitchFamily="49" charset="-122"/>
                </a:endParaRPr>
              </a:p>
              <a:p>
                <a:pPr lvl="1"/>
                <a:r>
                  <a:rPr kumimoji="1" lang="zh-CN" altLang="en-US" dirty="0">
                    <a:solidFill>
                      <a:prstClr val="black"/>
                    </a:solidFill>
                    <a:latin typeface="黑体" panose="02010609060101010101" pitchFamily="49" charset="-122"/>
                  </a:rPr>
                  <a:t>狀態轉移概率模型：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′|</m:t>
                    </m:r>
                    <m:r>
                      <a:rPr kumimoji="1" lang="en-US" altLang="zh-CN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prstClr val="black"/>
                  </a:solidFill>
                  <a:latin typeface="黑体" panose="02010609060101010101" pitchFamily="49" charset="-122"/>
                </a:endParaRPr>
              </a:p>
              <a:p>
                <a:pPr lvl="1"/>
                <a:r>
                  <a:rPr kumimoji="1" lang="zh-CN" altLang="en-US" dirty="0">
                    <a:solidFill>
                      <a:prstClr val="black"/>
                    </a:solidFill>
                    <a:latin typeface="黑体" panose="02010609060101010101" pitchFamily="49" charset="-122"/>
                  </a:rPr>
                  <a:t>獎勵函數：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prstClr val="black"/>
                  </a:solidFill>
                  <a:latin typeface="黑体" panose="02010609060101010101" pitchFamily="49" charset="-122"/>
                </a:endParaRPr>
              </a:p>
              <a:p>
                <a:pPr marL="398145" lvl="1" indent="0">
                  <a:buNone/>
                </a:pPr>
                <a:r>
                  <a:rPr kumimoji="1" lang="zh-CN" altLang="en-US" dirty="0">
                    <a:solidFill>
                      <a:prstClr val="black"/>
                    </a:solidFill>
                    <a:latin typeface="黑体" panose="02010609060101010101" pitchFamily="49" charset="-122"/>
                  </a:rPr>
                  <a:t>  表示在狀態𝑠下采取動作𝑎所得的獎勵</a:t>
                </a:r>
                <a:endParaRPr kumimoji="1" lang="en-US" altLang="zh-CN" dirty="0">
                  <a:solidFill>
                    <a:prstClr val="black"/>
                  </a:solidFill>
                  <a:latin typeface="黑体" panose="02010609060101010101" pitchFamily="49" charset="-122"/>
                </a:endParaRPr>
              </a:p>
              <a:p>
                <a:r>
                  <a:rPr lang="zh-CN" altLang="en-US" dirty="0"/>
                  <a:t>例子</a:t>
                </a:r>
                <a:r>
                  <a:rPr lang="zh-CN" altLang="en-US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（</a:t>
                </a:r>
                <a:r>
                  <a:rPr lang="en-US" altLang="zh-CN" dirty="0" err="1">
                    <a:latin typeface="SimSun" panose="02010600030101010101" pitchFamily="2" charset="-122"/>
                    <a:ea typeface="SimSun" panose="02010600030101010101" pitchFamily="2" charset="-122"/>
                  </a:rPr>
                  <a:t>frozenlake</a:t>
                </a:r>
                <a:r>
                  <a:rPr lang="zh-CN" altLang="en-US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）：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A368735-100E-CB40-344E-E67D9744C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6" t="-1225" r="-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CA9178DA-8765-E33A-CF9A-139D6605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5" y="106480"/>
            <a:ext cx="11247120" cy="314062"/>
          </a:xfrm>
        </p:spPr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DF0CECD-CD76-17E4-3EB5-831614CD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8774FD8-181E-930A-26B8-CC13693738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什麽是基於模型的強化學習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9AF9D2-C8DA-74B5-DCC8-FE355D8662C3}"/>
              </a:ext>
            </a:extLst>
          </p:cNvPr>
          <p:cNvSpPr txBox="1"/>
          <p:nvPr/>
        </p:nvSpPr>
        <p:spPr>
          <a:xfrm>
            <a:off x="639100" y="4771374"/>
            <a:ext cx="624675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如果智能體擁有地圖信息（如環境結構、障礙物位置），它可以預測每個動作將帶來的後果，例如：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執行「前進」動作會移動到哪個格子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遇到障礙會停下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每移動一步獎勵 </a:t>
            </a: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-1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（即獎勵函數）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BE5E3C-514D-BE59-71CF-F51BE11CD2B8}"/>
              </a:ext>
            </a:extLst>
          </p:cNvPr>
          <p:cNvSpPr txBox="1"/>
          <p:nvPr/>
        </p:nvSpPr>
        <p:spPr>
          <a:xfrm>
            <a:off x="6742887" y="5843626"/>
            <a:ext cx="4928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在這種情況下，智能體可以基於模型進行規劃，選擇最優路徑而不是盲目試錯。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D92752-E88A-A429-7F56-2D3084C01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178" y="2202762"/>
            <a:ext cx="3885275" cy="357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06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1E88F-C1A1-E97D-8D7C-AC51B0459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EFD340-C395-7970-561F-56498E8FF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74" y="1082733"/>
            <a:ext cx="11364780" cy="51580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定義：動態規劃是一種把問題拆成子問題、保存子問題結果、反復更新、逐步逼近最優解的算法思想，適用於具有最優子結構和重疊子問題的問題。</a:t>
            </a:r>
            <a:endParaRPr lang="en-US" altLang="zh-CN" sz="2000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2000" dirty="0"/>
              <a:t>值叠代：值叠代使用的是貝爾曼最優方程：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含義是：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當前狀態的值 </a:t>
            </a:r>
            <a:r>
              <a:rPr lang="en-US" altLang="zh-CN" sz="2000" dirty="0"/>
              <a:t>= </a:t>
            </a:r>
            <a:r>
              <a:rPr lang="zh-CN" altLang="en-US" sz="2000" dirty="0"/>
              <a:t>選擇最佳動作後，獲得的即時獎勵 </a:t>
            </a:r>
            <a:r>
              <a:rPr lang="en-US" altLang="zh-CN" sz="2000" dirty="0"/>
              <a:t>+ </a:t>
            </a:r>
            <a:r>
              <a:rPr lang="zh-CN" altLang="en-US" sz="2000" dirty="0"/>
              <a:t>後續狀態的價值（折扣後）</a:t>
            </a:r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14C1FEA-F135-BECD-6DC9-A7F7258D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5" y="106480"/>
            <a:ext cx="11247120" cy="314062"/>
          </a:xfrm>
        </p:spPr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A71664-93BC-1E6E-C50F-5B21DCE1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CA9A435-5DFA-13B2-6100-AC23863E37F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sz="2800" dirty="0"/>
              <a:t>動態規劃方法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8672F2-0DF6-5D9D-214C-BD662DA0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134" y="4656459"/>
            <a:ext cx="5130800" cy="116840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A3B4C74-1845-CA41-FE7E-77D635D77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47496"/>
              </p:ext>
            </p:extLst>
          </p:nvPr>
        </p:nvGraphicFramePr>
        <p:xfrm>
          <a:off x="1011642" y="2174647"/>
          <a:ext cx="10515600" cy="1655382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08001031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34413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常見的動態規劃方法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含義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77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✅ </a:t>
                      </a:r>
                      <a:r>
                        <a:rPr lang="zh-CN" altLang="en-US" b="1" dirty="0"/>
                        <a:t>值叠代（</a:t>
                      </a:r>
                      <a:r>
                        <a:rPr lang="en" b="1" dirty="0"/>
                        <a:t>Value Iteration）</a:t>
                      </a:r>
                      <a:endParaRPr lang="e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每次更新狀態值 </a:t>
                      </a:r>
                      <a:r>
                        <a:rPr lang="en" altLang="zh-CN" dirty="0"/>
                        <a:t>V(s)</a:t>
                      </a:r>
                      <a:r>
                        <a:rPr lang="zh-CN" altLang="en" dirty="0"/>
                        <a:t>，</a:t>
                      </a:r>
                      <a:r>
                        <a:rPr lang="zh-CN" altLang="en-US" dirty="0"/>
                        <a:t>逐步逼近最優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461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✅ </a:t>
                      </a:r>
                      <a:r>
                        <a:rPr lang="zh-CN" altLang="en-US" b="1" dirty="0"/>
                        <a:t>策略叠代（</a:t>
                      </a:r>
                      <a:r>
                        <a:rPr lang="en" b="1" dirty="0"/>
                        <a:t>Policy Iteration）</a:t>
                      </a:r>
                      <a:endParaRPr lang="e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交替執行「策略評估」與「策略改進」直到收斂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488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✅ 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廣義策略叠代</a:t>
                      </a:r>
                      <a:r>
                        <a:rPr lang="zh-CN" altLang="en-US" b="1" dirty="0"/>
                        <a:t>（</a:t>
                      </a:r>
                      <a:r>
                        <a:rPr lang="en" b="1" dirty="0"/>
                        <a:t>GPI）</a:t>
                      </a:r>
                      <a:endParaRPr lang="e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上面兩種的組合與泛化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62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370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1DFA5-8C20-5CD9-95D8-B12AB3F16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843AFA3-8109-39E4-14FE-28D992F87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316" y="1104664"/>
                <a:ext cx="11364780" cy="5158059"/>
              </a:xfrm>
            </p:spPr>
            <p:txBody>
              <a:bodyPr/>
              <a:lstStyle/>
              <a:p>
                <a:r>
                  <a:rPr lang="zh-CN" altLang="en-US" sz="2000" dirty="0"/>
                  <a:t>例子</a:t>
                </a:r>
                <a:endParaRPr lang="en-US" altLang="zh-CN" sz="20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𝑏𝑜𝑢𝑛𝑑𝑎𝑟𝑦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</a:rPr>
                          <m:t>𝑓𝑜𝑟𝑏𝑖𝑑𝑑𝑒𝑛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=−1, </m:t>
                    </m:r>
                    <m:sSub>
                      <m:sSubPr>
                        <m:ctrlPr>
                          <a:rPr lang="en-US" altLang="zh-CN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err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i="1" dirty="0" err="1">
                            <a:latin typeface="Cambria Math" panose="020405030504060302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US" altLang="zh-CN" sz="2000" dirty="0"/>
              </a:p>
              <a:p>
                <a:pPr lvl="2"/>
                <a:endParaRPr lang="en-US" altLang="zh-CN" sz="2000" dirty="0"/>
              </a:p>
              <a:p>
                <a:pPr lvl="2"/>
                <a:endParaRPr lang="en-US" altLang="zh-CN" sz="2000" dirty="0"/>
              </a:p>
              <a:p>
                <a:pPr lvl="2"/>
                <a:endParaRPr lang="en-US" altLang="zh-CN" sz="2000" dirty="0"/>
              </a:p>
              <a:p>
                <a:pPr lvl="2"/>
                <a:endParaRPr lang="en-US" altLang="zh-CN" sz="2000" dirty="0"/>
              </a:p>
              <a:p>
                <a:r>
                  <a:rPr lang="zh-CN" altLang="en-US" sz="2000" dirty="0"/>
                  <a:t>第一輪叠代：</a:t>
                </a:r>
                <a:endParaRPr lang="en-US" altLang="zh-CN" sz="2000" dirty="0"/>
              </a:p>
              <a:p>
                <a:r>
                  <a:rPr lang="zh-CN" altLang="en-US" sz="2000" dirty="0"/>
                  <a:t>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sz="2000" dirty="0"/>
                  <a:t>0</a:t>
                </a:r>
                <a:r>
                  <a:rPr lang="zh-CN" altLang="en-US" sz="2000" dirty="0"/>
                  <a:t>                 </a:t>
                </a:r>
                <a:r>
                  <a:rPr lang="en-US" altLang="zh-CN" sz="2000" dirty="0"/>
                  <a:t>                                               </a:t>
                </a:r>
                <a:r>
                  <a:rPr lang="zh-CN" altLang="en-US" sz="2000" dirty="0"/>
                  <a:t>第二輪叠代：</a:t>
                </a:r>
                <a:endParaRPr lang="en-US" altLang="zh-CN" sz="2000" dirty="0"/>
              </a:p>
              <a:p>
                <a:r>
                  <a:rPr lang="en-US" altLang="zh-CN" sz="2000" dirty="0"/>
                  <a:t>policy update: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)=1,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)=1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)=1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altLang="zh-CN" sz="2000" dirty="0"/>
                  <a:t>                          </a:t>
                </a:r>
              </a:p>
              <a:p>
                <a:r>
                  <a:rPr lang="en-US" altLang="zh-CN" sz="2000" dirty="0"/>
                  <a:t>value update: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)=0,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)=1,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)=1,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)=1       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843AFA3-8109-39E4-14FE-28D992F87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316" y="1104664"/>
                <a:ext cx="11364780" cy="5158059"/>
              </a:xfrm>
              <a:blipFill>
                <a:blip r:embed="rId3"/>
                <a:stretch>
                  <a:fillRect l="-446" t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61112540-58A3-4C55-4D85-0A6F27ADB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5" y="106480"/>
            <a:ext cx="11247120" cy="314062"/>
          </a:xfrm>
        </p:spPr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DF7126-98E0-5A4E-BF1A-2C98876C6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B8D0E8D-B732-03E1-C79D-FEECEE81DB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動態規劃方法（值叠代）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14AF35-2ABF-5C8F-A441-7FAFAA97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493" y="1917371"/>
            <a:ext cx="6156749" cy="13765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AB841F-341E-09E3-0160-682F8972C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840" y="1917371"/>
            <a:ext cx="3792536" cy="13732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93ED2A-5CF0-165B-728F-24F8D76B9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232" y="4995481"/>
            <a:ext cx="3207144" cy="15818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6F0EAC-2320-1ADB-DAD3-740CA8C6F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292" y="5016824"/>
            <a:ext cx="5269804" cy="154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80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0E2A3-173E-B625-D97F-BD321930C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D771FA-3947-7779-3E6C-7628DAD93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74" y="1082733"/>
            <a:ext cx="11364780" cy="51580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動態規劃（尤其是值叠代或策略叠代）通常依賴於完整的狀態空間，並且要求可以精確地計算每個狀態下的最優動作。然而，自動駕駛環境通常非常復雜，具有以下特性，使得動態規劃在實際應用中難以實施：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1. </a:t>
            </a:r>
            <a:r>
              <a:rPr lang="zh-CN" altLang="en-US" sz="2000" dirty="0"/>
              <a:t>狀態空間的維度過大：自動駕駛的狀態空間是巨大的，尤其在面對連續的狀態（如位置、速度等）時，動態規劃需要存儲每一個可能的狀態和動作，這在資源上是極其昂貴的。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2. </a:t>
            </a:r>
            <a:r>
              <a:rPr lang="zh-CN" altLang="en-US" sz="2000" dirty="0"/>
              <a:t>環境的不確定性：動態規劃假設每個動作的結果是完全確定的。但在自動駕駛中，環境是動態且不確定的。天氣、路況、其他車輛的行為等因素都會引入不可預測的變化。動態規劃在這種環境中就顯得不夠靈活。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3. </a:t>
            </a:r>
            <a:r>
              <a:rPr lang="zh-CN" altLang="en-US" sz="2000" dirty="0"/>
              <a:t>環境的復雜性：自動駕駛環境的復雜性包括多個動態元素（如行人、車輛、信號燈等）。在這種動態和多變的環境中，動態規劃不容易有效地考慮到所有因素，特別是在實時操作中。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28F4E19-1998-62E4-B767-15AA3697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5" y="106480"/>
            <a:ext cx="11247120" cy="314062"/>
          </a:xfrm>
        </p:spPr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2AF55C-6A98-2F59-539A-178408DB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061A85-7F38-0BDE-36CE-ADB00B2DF89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sz="2800" dirty="0"/>
              <a:t>動態規劃方法在自動駕駛中的問題：</a:t>
            </a:r>
          </a:p>
        </p:txBody>
      </p:sp>
    </p:spTree>
    <p:extLst>
      <p:ext uri="{BB962C8B-B14F-4D97-AF65-F5344CB8AC3E}">
        <p14:creationId xmlns:p14="http://schemas.microsoft.com/office/powerpoint/2010/main" val="240824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187BA-BF4A-6FAB-7E84-6C9B93D95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E1CFE2-0993-F3E6-2917-F6BF244C4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74" y="1082733"/>
            <a:ext cx="11364780" cy="51580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/>
              <a:t>定義：</a:t>
            </a:r>
            <a:r>
              <a:rPr lang="en" altLang="zh-CN" sz="1800" dirty="0"/>
              <a:t>MCTS </a:t>
            </a:r>
            <a:r>
              <a:rPr lang="zh-CN" altLang="en-US" sz="1800" dirty="0"/>
              <a:t>是一種模擬未來、評估當前決策的算法。</a:t>
            </a:r>
            <a:br>
              <a:rPr lang="zh-CN" altLang="en-US" sz="1800" dirty="0"/>
            </a:br>
            <a:r>
              <a:rPr lang="zh-CN" altLang="en-US" sz="1800" dirty="0"/>
              <a:t>它像下棋一樣，在做決定前，用模擬一局的方式試試看哪些行動更好，最後選擇勝率最高的動作。</a:t>
            </a:r>
          </a:p>
          <a:p>
            <a:pPr>
              <a:lnSpc>
                <a:spcPct val="150000"/>
              </a:lnSpc>
            </a:pPr>
            <a:r>
              <a:rPr lang="zh-CN" altLang="en-US" sz="1800" dirty="0"/>
              <a:t>蒙特卡洛：「蒙特卡洛」 是摩納哥蒙特卡洛賭場的名字，它因賭博場所的隨機性和概率與蒙特卡洛方法的核心思想相符合，因此這類方法就被稱作「蒙特卡洛方法」。</a:t>
            </a:r>
          </a:p>
          <a:p>
            <a:pPr>
              <a:lnSpc>
                <a:spcPct val="150000"/>
              </a:lnSpc>
            </a:pPr>
            <a:r>
              <a:rPr lang="zh-CN" altLang="en-US" sz="1800" dirty="0"/>
              <a:t>樹搜索：一種常用的搜索算法，它適用於解決決策問題。基本思想是：將決策過程模型化為一棵樹，樹的每個節點代表一個狀態，每條邊代表一個可能的動作，然後通過搜索整棵樹來找到最優的決策路徑。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7A2C5A53-FA5C-FC8F-C95F-CC611FD8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5" y="106480"/>
            <a:ext cx="11247120" cy="314062"/>
          </a:xfrm>
        </p:spPr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340D6BA-1B6C-C27F-2878-7C5FD6C6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DDEAA2A-0E84-8894-475D-3D5AFD9AD63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sz="2400" dirty="0"/>
              <a:t>蒙特卡洛樹搜索</a:t>
            </a:r>
          </a:p>
        </p:txBody>
      </p:sp>
      <p:pic>
        <p:nvPicPr>
          <p:cNvPr id="12292" name="Picture 4" descr="蒙特卡洛 的图像结果">
            <a:extLst>
              <a:ext uri="{FF2B5EF4-FFF2-40B4-BE49-F238E27FC236}">
                <a16:creationId xmlns:a16="http://schemas.microsoft.com/office/drawing/2014/main" id="{A87FB575-69E2-C9DA-E110-4F45485BA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01" y="3894525"/>
            <a:ext cx="3474568" cy="234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71D36FC-93DD-1701-ED02-7D25B799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77" y="3916456"/>
            <a:ext cx="5572969" cy="244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96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7" name="内容占位符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sz="2400" dirty="0"/>
              <a:t>蒙特卡洛樹搜索：框架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557204-647C-9332-5580-D6E1A25231F5}"/>
              </a:ext>
            </a:extLst>
          </p:cNvPr>
          <p:cNvSpPr txBox="1"/>
          <p:nvPr/>
        </p:nvSpPr>
        <p:spPr>
          <a:xfrm>
            <a:off x="7088234" y="3362969"/>
            <a:ext cx="4127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經典的 </a:t>
            </a:r>
            <a:r>
              <a:rPr lang="en" altLang="zh-CN" b="1" dirty="0"/>
              <a:t>UCB</a:t>
            </a:r>
            <a:r>
              <a:rPr lang="zh-CN" altLang="en" b="1" dirty="0"/>
              <a:t>（</a:t>
            </a:r>
            <a:r>
              <a:rPr lang="en" altLang="zh-CN" b="1" dirty="0"/>
              <a:t>Upper Confidence Bound</a:t>
            </a:r>
            <a:r>
              <a:rPr lang="zh-CN" altLang="en" b="1" dirty="0"/>
              <a:t>）</a:t>
            </a:r>
            <a:r>
              <a:rPr lang="en" altLang="zh-CN" dirty="0"/>
              <a:t> </a:t>
            </a:r>
            <a:r>
              <a:rPr lang="zh-CN" altLang="en-US" dirty="0"/>
              <a:t>公式通常是：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A4ED5D4-31BE-8F25-AACD-683C5FB1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6" y="3447100"/>
            <a:ext cx="6312447" cy="28156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3F71A90-FBFF-56F9-BA3B-9BB57ED4EDAE}"/>
              </a:ext>
            </a:extLst>
          </p:cNvPr>
          <p:cNvSpPr txBox="1"/>
          <p:nvPr/>
        </p:nvSpPr>
        <p:spPr>
          <a:xfrm>
            <a:off x="524577" y="1128684"/>
            <a:ext cx="11142845" cy="2127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選擇（</a:t>
            </a:r>
            <a:r>
              <a:rPr lang="en" altLang="zh-CN" b="1" dirty="0">
                <a:solidFill>
                  <a:srgbClr val="333333"/>
                </a:solidFill>
                <a:latin typeface="Open Sans" panose="020B0606030504020204" pitchFamily="34" charset="0"/>
              </a:rPr>
              <a:t>Selection</a:t>
            </a:r>
            <a:r>
              <a:rPr lang="zh-CN" altLang="en" b="1" dirty="0">
                <a:solidFill>
                  <a:srgbClr val="333333"/>
                </a:solidFill>
                <a:latin typeface="Open Sans" panose="020B0606030504020204" pitchFamily="34" charset="0"/>
              </a:rPr>
              <a:t>）：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在樹的每一層選擇一個最優的節點進行擴展，通常使用「上置信界」（</a:t>
            </a:r>
            <a:r>
              <a:rPr lang="en" altLang="zh-CN" dirty="0">
                <a:solidFill>
                  <a:srgbClr val="333333"/>
                </a:solidFill>
                <a:latin typeface="Open Sans" panose="020B0606030504020204" pitchFamily="34" charset="0"/>
              </a:rPr>
              <a:t>UCB</a:t>
            </a:r>
            <a:r>
              <a:rPr lang="zh-CN" altLang="en" dirty="0">
                <a:solidFill>
                  <a:srgbClr val="333333"/>
                </a:solidFill>
                <a:latin typeface="Open Sans" panose="020B0606030504020204" pitchFamily="34" charset="0"/>
              </a:rPr>
              <a:t>，</a:t>
            </a:r>
            <a:r>
              <a:rPr lang="en" altLang="zh-CN" dirty="0">
                <a:solidFill>
                  <a:srgbClr val="333333"/>
                </a:solidFill>
                <a:latin typeface="Open Sans" panose="020B0606030504020204" pitchFamily="34" charset="0"/>
              </a:rPr>
              <a:t>Upper Confidence Bound</a:t>
            </a:r>
            <a:r>
              <a:rPr lang="zh-CN" altLang="en" dirty="0">
                <a:solidFill>
                  <a:srgbClr val="333333"/>
                </a:solidFill>
                <a:latin typeface="Open Sans" panose="020B0606030504020204" pitchFamily="34" charset="0"/>
              </a:rPr>
              <a:t>）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來評估每個節點的優先級。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擴展（</a:t>
            </a:r>
            <a:r>
              <a:rPr lang="en" altLang="zh-CN" b="1" dirty="0">
                <a:solidFill>
                  <a:srgbClr val="333333"/>
                </a:solidFill>
                <a:latin typeface="Open Sans" panose="020B0606030504020204" pitchFamily="34" charset="0"/>
              </a:rPr>
              <a:t>Expansion</a:t>
            </a:r>
            <a:r>
              <a:rPr lang="zh-CN" altLang="en" b="1" dirty="0">
                <a:solidFill>
                  <a:srgbClr val="333333"/>
                </a:solidFill>
                <a:latin typeface="Open Sans" panose="020B0606030504020204" pitchFamily="34" charset="0"/>
              </a:rPr>
              <a:t>）：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如果當前節點有未被擴展的子節點，就會擴展新的子節點。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模擬（</a:t>
            </a:r>
            <a:r>
              <a:rPr lang="en" altLang="zh-CN" b="1" dirty="0">
                <a:solidFill>
                  <a:srgbClr val="333333"/>
                </a:solidFill>
                <a:latin typeface="Open Sans" panose="020B0606030504020204" pitchFamily="34" charset="0"/>
              </a:rPr>
              <a:t>Simulation</a:t>
            </a:r>
            <a:r>
              <a:rPr lang="zh-CN" altLang="en" b="1" dirty="0">
                <a:solidFill>
                  <a:srgbClr val="333333"/>
                </a:solidFill>
                <a:latin typeface="Open Sans" panose="020B0606030504020204" pitchFamily="34" charset="0"/>
              </a:rPr>
              <a:t>）：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從當前擴展的節點開始，進行一次隨機的模擬，直到達成終止條件。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回溯（</a:t>
            </a:r>
            <a:r>
              <a:rPr lang="en" altLang="zh-CN" b="1" dirty="0">
                <a:solidFill>
                  <a:srgbClr val="333333"/>
                </a:solidFill>
                <a:latin typeface="Open Sans" panose="020B0606030504020204" pitchFamily="34" charset="0"/>
              </a:rPr>
              <a:t>Backpropagation</a:t>
            </a:r>
            <a:r>
              <a:rPr lang="zh-CN" altLang="en" b="1" dirty="0">
                <a:solidFill>
                  <a:srgbClr val="333333"/>
                </a:solidFill>
                <a:latin typeface="Open Sans" panose="020B0606030504020204" pitchFamily="34" charset="0"/>
              </a:rPr>
              <a:t>）：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模擬結束後，將獎勵值回傳到樹的父節點，更新節點的勝率或價值估計。</a:t>
            </a:r>
            <a:endParaRPr lang="zh-CN" altLang="en-US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EDCA7ED-7DC2-6925-32EA-B9F90C90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664" y="4060979"/>
            <a:ext cx="3162300" cy="8001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8042734-E0DB-FF32-C960-849B35F82AF4}"/>
              </a:ext>
            </a:extLst>
          </p:cNvPr>
          <p:cNvSpPr txBox="1"/>
          <p:nvPr/>
        </p:nvSpPr>
        <p:spPr>
          <a:xfrm>
            <a:off x="7088234" y="4962214"/>
            <a:ext cx="4690359" cy="135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60"/>
              </a:lnSpc>
            </a:pPr>
            <a:r>
              <a:rPr lang="en" altLang="zh-CN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Value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該節點的當前估值（即價值函數）。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ts val="2460"/>
              </a:lnSpc>
            </a:pPr>
            <a:r>
              <a:rPr lang="en" altLang="zh-CN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父節點的訪問次數。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ts val="2460"/>
              </a:lnSpc>
            </a:pPr>
            <a:r>
              <a:rPr lang="en" altLang="zh-CN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當前節點的訪問次數。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lnSpc>
                <a:spcPts val="2460"/>
              </a:lnSpc>
            </a:pPr>
            <a:r>
              <a:rPr lang="en" altLang="zh-CN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一個常數，控製</a:t>
            </a:r>
            <a:r>
              <a:rPr lang="zh-CN" altLang="en-US" dirty="0">
                <a:solidFill>
                  <a:srgbClr val="C00000"/>
                </a:solidFill>
                <a:latin typeface="Open Sans" panose="020B0606030504020204" pitchFamily="34" charset="0"/>
              </a:rPr>
              <a:t>探索和利用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</a:rPr>
              <a:t>的平衡。</a:t>
            </a:r>
            <a:endParaRPr lang="zh-CN" altLang="en-US" b="0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633F4-F847-FBED-3785-69B790AB6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1D402CA-6B89-6D0C-E7FC-29A8D6E9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ABF65B-15AC-1309-A6FE-2A5C4329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944B494-DEA1-C913-9F41-4032FD7FEB4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b="1" dirty="0"/>
              <a:t>探索 </a:t>
            </a:r>
            <a:r>
              <a:rPr lang="en" altLang="zh-CN" b="1" dirty="0"/>
              <a:t>vs. </a:t>
            </a:r>
            <a:r>
              <a:rPr lang="zh-CN" altLang="en-US" b="1" dirty="0"/>
              <a:t>利用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604743-B8A6-F75A-73F6-366EB362D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74" y="1082733"/>
            <a:ext cx="11364780" cy="5158059"/>
          </a:xfrm>
        </p:spPr>
        <p:txBody>
          <a:bodyPr/>
          <a:lstStyle/>
          <a:p>
            <a:r>
              <a:rPr lang="zh-CN" altLang="en-US" sz="2400" b="1" dirty="0"/>
              <a:t>探索（</a:t>
            </a:r>
            <a:r>
              <a:rPr lang="en" altLang="zh-CN" sz="2400" b="1" dirty="0"/>
              <a:t>Exploration</a:t>
            </a:r>
            <a:r>
              <a:rPr lang="zh-CN" altLang="en" sz="2400" b="1" dirty="0"/>
              <a:t>）：</a:t>
            </a:r>
            <a:r>
              <a:rPr lang="zh-CN" altLang="en-US" sz="2400" dirty="0"/>
              <a:t>指的是智能體探索新的、未充分評估的狀態和動作。在樹搜索過程中，智能體選擇那些尚未充分探索的節點或路徑。探索有助於發現可能更好的策略或更優的路徑，但它通常伴隨較大的不確定性。</a:t>
            </a:r>
          </a:p>
          <a:p>
            <a:r>
              <a:rPr lang="zh-CN" altLang="en-US" sz="2400" b="1" dirty="0"/>
              <a:t>利用（</a:t>
            </a:r>
            <a:r>
              <a:rPr lang="en" altLang="zh-CN" sz="2400" b="1" dirty="0"/>
              <a:t>Exploitation</a:t>
            </a:r>
            <a:r>
              <a:rPr lang="zh-CN" altLang="en" sz="2400" b="1" dirty="0"/>
              <a:t>）</a:t>
            </a:r>
            <a:r>
              <a:rPr lang="zh-CN" altLang="en" sz="2400" dirty="0"/>
              <a:t>：</a:t>
            </a:r>
            <a:r>
              <a:rPr lang="zh-CN" altLang="en-US" sz="2400" dirty="0"/>
              <a:t>指的是智能體選擇當前已知的最佳策略或路徑。利用依賴於已有的評估信息，即選擇那些已經被評估並顯示出良好表現的節點或路徑。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探索與利用的平衡：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如果某個子節點已經多次被訪問，並取得了較高的平均獎勵，那麽它的 </a:t>
            </a:r>
            <a:r>
              <a:rPr lang="en" altLang="zh-CN" sz="2000" dirty="0"/>
              <a:t>Value </a:t>
            </a:r>
            <a:r>
              <a:rPr lang="zh-CN" altLang="en-US" sz="2000" dirty="0"/>
              <a:t>會更高，在公式中就更占優勢，從而更傾向於選擇它</a:t>
            </a:r>
            <a:r>
              <a:rPr lang="en-US" altLang="zh-CN" sz="2000" dirty="0"/>
              <a:t>——</a:t>
            </a:r>
            <a:r>
              <a:rPr lang="zh-CN" altLang="en-US" sz="2000" dirty="0"/>
              <a:t>這就是「利用」已有知識。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探索是由第二項                 控製的，如果一個節點訪問次數 </a:t>
            </a:r>
            <a:r>
              <a:rPr lang="en" altLang="zh-CN" sz="2000" dirty="0"/>
              <a:t>n </a:t>
            </a:r>
            <a:r>
              <a:rPr lang="zh-CN" altLang="en-US" sz="2000" dirty="0"/>
              <a:t>很少（說明它被「忽視」了），那麽該項就會變大，提升該節點的 </a:t>
            </a:r>
            <a:r>
              <a:rPr lang="en" altLang="zh-CN" sz="2000" dirty="0"/>
              <a:t>UCB </a:t>
            </a:r>
            <a:r>
              <a:rPr lang="zh-CN" altLang="en-US" sz="2000" dirty="0"/>
              <a:t>值，從而鼓勵智能體去探索它。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1475EE-258A-696B-168C-68C175D9C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771" y="3166926"/>
            <a:ext cx="3390900" cy="914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68F8C3-B6AA-6EEA-6521-748238204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330" y="5108081"/>
            <a:ext cx="866517" cy="5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50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FCE0D-6E6B-FA3D-FCCC-4C300F03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5AB180B-E906-D45B-25EB-F7C0B59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D7A63D-F1DE-1F3C-969A-8BADFF4E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31BBF7C-E159-C37E-C641-93F37372E36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sz="2400" dirty="0"/>
              <a:t>蒙特卡洛樹搜索：選擇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95E8F4-3452-4C23-200F-2248B1DB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764" y="3814982"/>
            <a:ext cx="6390181" cy="2447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B5C3F5-A9C3-EB07-6E8A-9C8E539D3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6" y="3851750"/>
            <a:ext cx="5205604" cy="159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271617C4-5B36-257C-2E7D-0F94BD3D1F9A}"/>
                  </a:ext>
                </a:extLst>
              </p:cNvPr>
              <p:cNvSpPr/>
              <p:nvPr/>
            </p:nvSpPr>
            <p:spPr>
              <a:xfrm>
                <a:off x="3846251" y="1164335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271617C4-5B36-257C-2E7D-0F94BD3D1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251" y="1164335"/>
                <a:ext cx="1211886" cy="66054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E79DA3A5-3DF0-8F41-741B-E7AA9391CAFC}"/>
                  </a:ext>
                </a:extLst>
              </p:cNvPr>
              <p:cNvSpPr/>
              <p:nvPr/>
            </p:nvSpPr>
            <p:spPr>
              <a:xfrm>
                <a:off x="636413" y="2285208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E79DA3A5-3DF0-8F41-741B-E7AA9391C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13" y="2285208"/>
                <a:ext cx="1211886" cy="66054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05B3FA6-9A03-1922-3D8A-F22CFC5957FE}"/>
                  </a:ext>
                </a:extLst>
              </p:cNvPr>
              <p:cNvSpPr/>
              <p:nvPr/>
            </p:nvSpPr>
            <p:spPr>
              <a:xfrm>
                <a:off x="4065157" y="2509431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05B3FA6-9A03-1922-3D8A-F22CFC595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157" y="2509431"/>
                <a:ext cx="1211886" cy="66054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C56CB0E-AFA3-66D2-47B6-EF10413DD3E3}"/>
                  </a:ext>
                </a:extLst>
              </p:cNvPr>
              <p:cNvSpPr/>
              <p:nvPr/>
            </p:nvSpPr>
            <p:spPr>
              <a:xfrm>
                <a:off x="2350785" y="2285208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BC56CB0E-AFA3-66D2-47B6-EF10413DD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785" y="2285208"/>
                <a:ext cx="1211886" cy="66054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47A2BB3D-C258-8B55-A66B-F84BC0313781}"/>
                  </a:ext>
                </a:extLst>
              </p:cNvPr>
              <p:cNvSpPr/>
              <p:nvPr/>
            </p:nvSpPr>
            <p:spPr>
              <a:xfrm>
                <a:off x="5859739" y="2285207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47A2BB3D-C258-8B55-A66B-F84BC0313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739" y="2285207"/>
                <a:ext cx="1211886" cy="66054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6D309E0-3F6D-6B01-F3DD-23DD9C45AEEA}"/>
                  </a:ext>
                </a:extLst>
              </p:cNvPr>
              <p:cNvSpPr/>
              <p:nvPr/>
            </p:nvSpPr>
            <p:spPr>
              <a:xfrm>
                <a:off x="7654322" y="2285207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6D309E0-3F6D-6B01-F3DD-23DD9C45A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322" y="2285207"/>
                <a:ext cx="1211886" cy="66054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DF6C30E-B0EA-543E-0BED-8429A4D7AC40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1242356" y="1824884"/>
            <a:ext cx="3209838" cy="46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98D70AA-9D99-F8E1-DD5A-8C6649FDA766}"/>
              </a:ext>
            </a:extLst>
          </p:cNvPr>
          <p:cNvCxnSpPr>
            <a:cxnSpLocks/>
            <a:stCxn id="8" idx="4"/>
            <a:endCxn id="13" idx="0"/>
          </p:cNvCxnSpPr>
          <p:nvPr/>
        </p:nvCxnSpPr>
        <p:spPr>
          <a:xfrm flipH="1">
            <a:off x="2956728" y="1824884"/>
            <a:ext cx="1495466" cy="46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2E345FB-BF9F-ACC0-3B5D-2ABC8A480E14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4452194" y="1824884"/>
            <a:ext cx="218906" cy="684547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32EC334-2093-58A1-7AD6-D384213D5CE6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>
            <a:off x="4452194" y="1824884"/>
            <a:ext cx="2013488" cy="460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4CE6BF6-6C6A-09C3-1243-0FA1A91C3003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>
            <a:off x="4452194" y="1824884"/>
            <a:ext cx="3808071" cy="460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>
            <a:extLst>
              <a:ext uri="{FF2B5EF4-FFF2-40B4-BE49-F238E27FC236}">
                <a16:creationId xmlns:a16="http://schemas.microsoft.com/office/drawing/2014/main" id="{E54D43CE-4BB0-EF98-177F-A0A92E03D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473" y="5726828"/>
            <a:ext cx="5205604" cy="45299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5498F3C-4B1E-9001-5CC7-621094BF434B}"/>
              </a:ext>
            </a:extLst>
          </p:cNvPr>
          <p:cNvSpPr txBox="1"/>
          <p:nvPr/>
        </p:nvSpPr>
        <p:spPr>
          <a:xfrm>
            <a:off x="2502914" y="1770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2794D2B-4201-97DA-5102-4D1E43AC7648}"/>
              </a:ext>
            </a:extLst>
          </p:cNvPr>
          <p:cNvSpPr txBox="1"/>
          <p:nvPr/>
        </p:nvSpPr>
        <p:spPr>
          <a:xfrm>
            <a:off x="3535512" y="2027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A6E4E41-7F46-D0FF-A725-E82436FB2326}"/>
              </a:ext>
            </a:extLst>
          </p:cNvPr>
          <p:cNvSpPr txBox="1"/>
          <p:nvPr/>
        </p:nvSpPr>
        <p:spPr>
          <a:xfrm>
            <a:off x="5449885" y="20408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C072E1B-FB42-7330-D1F0-E8C1AC96627C}"/>
              </a:ext>
            </a:extLst>
          </p:cNvPr>
          <p:cNvSpPr txBox="1"/>
          <p:nvPr/>
        </p:nvSpPr>
        <p:spPr>
          <a:xfrm>
            <a:off x="6663086" y="18036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431462B-1D99-A387-9083-891FDFF1D598}"/>
              </a:ext>
            </a:extLst>
          </p:cNvPr>
          <p:cNvSpPr txBox="1"/>
          <p:nvPr/>
        </p:nvSpPr>
        <p:spPr>
          <a:xfrm>
            <a:off x="4551309" y="1897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60CF37C-A8FC-2A9B-5D2C-41EE4426E2F7}"/>
              </a:ext>
            </a:extLst>
          </p:cNvPr>
          <p:cNvSpPr txBox="1"/>
          <p:nvPr/>
        </p:nvSpPr>
        <p:spPr>
          <a:xfrm>
            <a:off x="9076951" y="3244334"/>
            <a:ext cx="270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利用温度平衡</a:t>
            </a:r>
            <a:r>
              <a:rPr lang="zh-CN" alt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探索與利用</a:t>
            </a:r>
            <a:endParaRPr lang="zh-CN" altLang="en-US" b="1" i="0" u="none" strike="noStrike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F981BF-3386-5692-5EF3-FF26DD8470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911" y="6345915"/>
            <a:ext cx="6431022" cy="19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5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C1E32-745E-37D6-C97B-B34066F8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43AE33-6171-20D8-509E-07E12A3C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強化學習中，</a:t>
            </a:r>
            <a:r>
              <a:rPr lang="en" altLang="zh-CN" sz="2000" dirty="0"/>
              <a:t>Agent</a:t>
            </a:r>
            <a:r>
              <a:rPr lang="zh-CN" altLang="en-US" sz="2000" dirty="0"/>
              <a:t>與</a:t>
            </a:r>
            <a:r>
              <a:rPr lang="en" altLang="zh-CN" sz="2000" dirty="0"/>
              <a:t>Environment</a:t>
            </a:r>
            <a:r>
              <a:rPr lang="zh-CN" altLang="en-US" sz="2000" dirty="0"/>
              <a:t>交互訓練</a:t>
            </a:r>
            <a:endParaRPr lang="en-US" altLang="zh-CN" sz="2000" dirty="0"/>
          </a:p>
          <a:p>
            <a:r>
              <a:rPr lang="zh-CN" altLang="en-US" sz="2000" dirty="0"/>
              <a:t>面臨挑戰：</a:t>
            </a:r>
            <a:endParaRPr lang="en-US" altLang="zh-CN" sz="2000" dirty="0"/>
          </a:p>
          <a:p>
            <a:pPr lvl="1"/>
            <a:r>
              <a:rPr lang="zh-CN" altLang="en-US" sz="2000" dirty="0"/>
              <a:t>構建環境本身難度高。不同任務（走迷宮、倒立擺、開車）都要寫不同模擬器</a:t>
            </a:r>
          </a:p>
          <a:p>
            <a:pPr lvl="1"/>
            <a:r>
              <a:rPr lang="zh-CN" altLang="en-US" sz="2000" dirty="0"/>
              <a:t>接口不統一。不同環境的狀態、動作格式不同，</a:t>
            </a:r>
            <a:r>
              <a:rPr lang="en" altLang="zh-CN" sz="2000" dirty="0"/>
              <a:t>agent</a:t>
            </a:r>
            <a:r>
              <a:rPr lang="zh-CN" altLang="en-US" sz="2000" dirty="0"/>
              <a:t>難以復用</a:t>
            </a:r>
          </a:p>
          <a:p>
            <a:pPr lvl="1"/>
            <a:r>
              <a:rPr lang="zh-CN" altLang="en-US" sz="2000" dirty="0"/>
              <a:t>難以復現結果。</a:t>
            </a:r>
          </a:p>
          <a:p>
            <a:pPr lvl="1"/>
            <a:r>
              <a:rPr lang="zh-CN" altLang="en-US" sz="2000" dirty="0"/>
              <a:t>缺乏標準數據。</a:t>
            </a:r>
            <a:endParaRPr lang="en-US" altLang="zh-CN" sz="2000" dirty="0"/>
          </a:p>
          <a:p>
            <a:pPr>
              <a:spcBef>
                <a:spcPts val="600"/>
              </a:spcBef>
            </a:pPr>
            <a:r>
              <a:rPr lang="en" altLang="zh-CN" sz="2000" dirty="0"/>
              <a:t>Gym</a:t>
            </a:r>
            <a:r>
              <a:rPr lang="zh-CN" altLang="en-US" sz="2000" dirty="0"/>
              <a:t>庫內置上百種實驗環境，包括以下幾類：</a:t>
            </a:r>
            <a:endParaRPr lang="en-US" altLang="zh-CN" sz="2000" dirty="0"/>
          </a:p>
          <a:p>
            <a:pPr lvl="1"/>
            <a:r>
              <a:rPr lang="zh-CN" altLang="en-US" sz="1800" dirty="0"/>
              <a:t>簡單文本環境：包括幾個用文本表示的簡單遊戲</a:t>
            </a:r>
          </a:p>
          <a:p>
            <a:pPr lvl="1"/>
            <a:r>
              <a:rPr lang="zh-CN" altLang="en-US" sz="1800" dirty="0"/>
              <a:t>經典控製環境：包括一些簡單幾何體的運動</a:t>
            </a:r>
          </a:p>
          <a:p>
            <a:pPr lvl="1"/>
            <a:r>
              <a:rPr lang="en" altLang="zh-CN" sz="1800" dirty="0"/>
              <a:t>Atari</a:t>
            </a:r>
            <a:r>
              <a:rPr lang="zh-CN" altLang="en-US" sz="1800" dirty="0"/>
              <a:t>遊戲環境：包括十數個</a:t>
            </a:r>
            <a:r>
              <a:rPr lang="en" altLang="zh-CN" sz="1800" dirty="0"/>
              <a:t>Atari2600</a:t>
            </a:r>
            <a:r>
              <a:rPr lang="zh-CN" altLang="en-US" sz="1800" dirty="0"/>
              <a:t>遊戲，具有像素化的圖形界面</a:t>
            </a:r>
          </a:p>
          <a:p>
            <a:pPr lvl="1"/>
            <a:r>
              <a:rPr lang="zh-CN" altLang="en-US" sz="1800" dirty="0"/>
              <a:t>二維方塊</a:t>
            </a:r>
            <a:r>
              <a:rPr lang="en-US" altLang="zh-CN" sz="1800" dirty="0"/>
              <a:t>(</a:t>
            </a:r>
            <a:r>
              <a:rPr lang="en" altLang="zh-CN" sz="1800" dirty="0"/>
              <a:t>Box2D)</a:t>
            </a:r>
            <a:r>
              <a:rPr lang="zh-CN" altLang="en-US" sz="1800" dirty="0"/>
              <a:t>環境：包括一些連續性任務環境</a:t>
            </a:r>
          </a:p>
          <a:p>
            <a:pPr lvl="1"/>
            <a:r>
              <a:rPr lang="en" altLang="zh-CN" sz="1800" dirty="0" err="1"/>
              <a:t>MuJoCo</a:t>
            </a:r>
            <a:r>
              <a:rPr lang="zh-CN" altLang="en-US" sz="1800" dirty="0"/>
              <a:t>環境：利用收費的</a:t>
            </a:r>
            <a:r>
              <a:rPr lang="en" altLang="zh-CN" sz="1800" dirty="0" err="1"/>
              <a:t>MuJuCo</a:t>
            </a:r>
            <a:r>
              <a:rPr lang="zh-CN" altLang="en-US" sz="1800" dirty="0"/>
              <a:t>運動引擎進行連續性控製任務</a:t>
            </a:r>
          </a:p>
          <a:p>
            <a:pPr lvl="1"/>
            <a:r>
              <a:rPr lang="zh-CN" altLang="en-US" sz="1800" dirty="0"/>
              <a:t>機械控製環境：關於機械臂的抓取和控製的任務</a:t>
            </a:r>
          </a:p>
          <a:p>
            <a:pPr lvl="1"/>
            <a:r>
              <a:rPr lang="zh-CN" altLang="en-US" sz="1800" dirty="0"/>
              <a:t>此外，在</a:t>
            </a:r>
            <a:r>
              <a:rPr lang="en" altLang="zh-CN" sz="1800" dirty="0" err="1"/>
              <a:t>github</a:t>
            </a:r>
            <a:r>
              <a:rPr lang="zh-CN" altLang="en-US" sz="1800" dirty="0"/>
              <a:t>上還能找到很多第三方的環境。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355350F-EB05-B838-FCD2-990DD194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954421-A5DF-5E61-A1A5-B57104E0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2050303-F9CD-F697-E36D-C32DD94575C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為什麽需要</a:t>
            </a:r>
            <a:r>
              <a:rPr lang="en" altLang="zh-CN" dirty="0"/>
              <a:t>Gym</a:t>
            </a:r>
            <a:r>
              <a:rPr lang="zh-CN" altLang="en" dirty="0"/>
              <a:t>？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2D9C072-A8B6-D5FD-53F7-5ED14F21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901" y="3521597"/>
            <a:ext cx="3263341" cy="26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9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CEC68-E6CE-B4BB-2388-0F987B300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>
            <a:extLst>
              <a:ext uri="{FF2B5EF4-FFF2-40B4-BE49-F238E27FC236}">
                <a16:creationId xmlns:a16="http://schemas.microsoft.com/office/drawing/2014/main" id="{EF206158-17FD-2393-3FBB-B683710B2C0D}"/>
              </a:ext>
            </a:extLst>
          </p:cNvPr>
          <p:cNvSpPr/>
          <p:nvPr/>
        </p:nvSpPr>
        <p:spPr>
          <a:xfrm>
            <a:off x="1803384" y="3159702"/>
            <a:ext cx="6713317" cy="1203767"/>
          </a:xfrm>
          <a:prstGeom prst="roundRect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DEE6B4B-913D-9B7C-5E28-5015EE67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45DE53-6DED-78E2-B7CD-10989D5B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6DE453E-5E4E-305B-0E91-08F00B3BF9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sz="2400" dirty="0"/>
              <a:t>蒙特卡洛樹搜索：擴展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43C480D-11A6-9DB0-44E6-8D5D31A65D7F}"/>
                  </a:ext>
                </a:extLst>
              </p:cNvPr>
              <p:cNvSpPr/>
              <p:nvPr/>
            </p:nvSpPr>
            <p:spPr>
              <a:xfrm>
                <a:off x="4483313" y="1082733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F43C480D-11A6-9DB0-44E6-8D5D31A65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313" y="1082733"/>
                <a:ext cx="1211886" cy="66054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BD04955-9E41-EADB-C84C-2E99D312F026}"/>
                  </a:ext>
                </a:extLst>
              </p:cNvPr>
              <p:cNvSpPr/>
              <p:nvPr/>
            </p:nvSpPr>
            <p:spPr>
              <a:xfrm>
                <a:off x="1273475" y="2203606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BD04955-9E41-EADB-C84C-2E99D312F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475" y="2203606"/>
                <a:ext cx="1211886" cy="66054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7705288-3F52-1867-A50F-A39CA3600C7C}"/>
                  </a:ext>
                </a:extLst>
              </p:cNvPr>
              <p:cNvSpPr/>
              <p:nvPr/>
            </p:nvSpPr>
            <p:spPr>
              <a:xfrm>
                <a:off x="4624888" y="2294980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7705288-3F52-1867-A50F-A39CA3600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888" y="2294980"/>
                <a:ext cx="1211886" cy="66054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83DFBAF-49FE-399E-0AAA-8CE50811C2A2}"/>
                  </a:ext>
                </a:extLst>
              </p:cNvPr>
              <p:cNvSpPr/>
              <p:nvPr/>
            </p:nvSpPr>
            <p:spPr>
              <a:xfrm>
                <a:off x="2987847" y="2203606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83DFBAF-49FE-399E-0AAA-8CE50811C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47" y="2203606"/>
                <a:ext cx="1211886" cy="66054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A4FBD897-EDA9-C0EF-0A3F-8CFFE0FEB213}"/>
                  </a:ext>
                </a:extLst>
              </p:cNvPr>
              <p:cNvSpPr/>
              <p:nvPr/>
            </p:nvSpPr>
            <p:spPr>
              <a:xfrm>
                <a:off x="6496801" y="2203605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A4FBD897-EDA9-C0EF-0A3F-8CFFE0FEB2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801" y="2203605"/>
                <a:ext cx="1211886" cy="66054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129F084-4F62-37A8-5327-FB474B9364AF}"/>
                  </a:ext>
                </a:extLst>
              </p:cNvPr>
              <p:cNvSpPr/>
              <p:nvPr/>
            </p:nvSpPr>
            <p:spPr>
              <a:xfrm>
                <a:off x="8291384" y="2203605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129F084-4F62-37A8-5327-FB474B93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384" y="2203605"/>
                <a:ext cx="1211886" cy="66054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6A3F58A-A0E2-0108-A73B-FE568CBEFEB8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1879418" y="1743282"/>
            <a:ext cx="3209838" cy="46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AFB3717-7DBE-3D39-2B00-F5E5E74D629B}"/>
              </a:ext>
            </a:extLst>
          </p:cNvPr>
          <p:cNvCxnSpPr>
            <a:cxnSpLocks/>
            <a:stCxn id="8" idx="4"/>
            <a:endCxn id="13" idx="0"/>
          </p:cNvCxnSpPr>
          <p:nvPr/>
        </p:nvCxnSpPr>
        <p:spPr>
          <a:xfrm flipH="1">
            <a:off x="3593790" y="1743282"/>
            <a:ext cx="1495466" cy="46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2BE2501-6CB2-09C0-54E7-D8F419F42B9C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5089256" y="1743282"/>
            <a:ext cx="141575" cy="551698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50D859E-566C-87A9-33FE-283C09400956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>
            <a:off x="5089256" y="1743282"/>
            <a:ext cx="2013488" cy="460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D9AADD58-DBBC-F34F-F560-EC5840AE0545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>
            <a:off x="5089256" y="1743282"/>
            <a:ext cx="3808071" cy="460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B595FC1-AB8E-EDF6-BB4C-E3D48A4D7137}"/>
              </a:ext>
            </a:extLst>
          </p:cNvPr>
          <p:cNvSpPr txBox="1"/>
          <p:nvPr/>
        </p:nvSpPr>
        <p:spPr>
          <a:xfrm>
            <a:off x="3139976" y="16886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BF7E214-4019-92E8-C9E6-F05A500C26EF}"/>
              </a:ext>
            </a:extLst>
          </p:cNvPr>
          <p:cNvSpPr txBox="1"/>
          <p:nvPr/>
        </p:nvSpPr>
        <p:spPr>
          <a:xfrm>
            <a:off x="4172574" y="1946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F051684-7D44-18FC-C87D-B76FDF055147}"/>
              </a:ext>
            </a:extLst>
          </p:cNvPr>
          <p:cNvSpPr txBox="1"/>
          <p:nvPr/>
        </p:nvSpPr>
        <p:spPr>
          <a:xfrm>
            <a:off x="6086947" y="19592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B49BD84-AFD3-9BFA-8199-D990BB309142}"/>
              </a:ext>
            </a:extLst>
          </p:cNvPr>
          <p:cNvSpPr txBox="1"/>
          <p:nvPr/>
        </p:nvSpPr>
        <p:spPr>
          <a:xfrm>
            <a:off x="7300148" y="17220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89D5300-4D1C-1639-B95D-BAB1601F9322}"/>
              </a:ext>
            </a:extLst>
          </p:cNvPr>
          <p:cNvSpPr txBox="1"/>
          <p:nvPr/>
        </p:nvSpPr>
        <p:spPr>
          <a:xfrm>
            <a:off x="5188371" y="18158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8F227F-FA06-0773-DC10-569879B180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1464" y="4595403"/>
            <a:ext cx="6016932" cy="18315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BF2811A-F327-3177-63BF-93E5A855E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04" y="4572793"/>
            <a:ext cx="5435600" cy="1854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082BF7A2-90BD-B47A-3E61-46C60CCFD4AA}"/>
                  </a:ext>
                </a:extLst>
              </p:cNvPr>
              <p:cNvSpPr/>
              <p:nvPr/>
            </p:nvSpPr>
            <p:spPr>
              <a:xfrm>
                <a:off x="5230831" y="3440990"/>
                <a:ext cx="1211886" cy="733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082BF7A2-90BD-B47A-3E61-46C60CCFD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831" y="3440990"/>
                <a:ext cx="1211886" cy="73341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63987E2C-4F01-F820-36A6-B3F4C63E247D}"/>
                  </a:ext>
                </a:extLst>
              </p:cNvPr>
              <p:cNvSpPr/>
              <p:nvPr/>
            </p:nvSpPr>
            <p:spPr>
              <a:xfrm>
                <a:off x="3806367" y="3477420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63987E2C-4F01-F820-36A6-B3F4C63E2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367" y="3477420"/>
                <a:ext cx="1211886" cy="66054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40BFF77-4B10-7493-A43C-77A365E125C5}"/>
                  </a:ext>
                </a:extLst>
              </p:cNvPr>
              <p:cNvSpPr/>
              <p:nvPr/>
            </p:nvSpPr>
            <p:spPr>
              <a:xfrm>
                <a:off x="2381904" y="3463758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40BFF77-4B10-7493-A43C-77A365E12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904" y="3463758"/>
                <a:ext cx="1211886" cy="66054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AFF4268-C06B-F290-123C-6F16A66106BF}"/>
                  </a:ext>
                </a:extLst>
              </p:cNvPr>
              <p:cNvSpPr/>
              <p:nvPr/>
            </p:nvSpPr>
            <p:spPr>
              <a:xfrm>
                <a:off x="6722618" y="3477419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AFF4268-C06B-F290-123C-6F16A6610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18" y="3477419"/>
                <a:ext cx="1211886" cy="660549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71ADAA39-9DE4-4D01-505D-3B69D7C1C464}"/>
              </a:ext>
            </a:extLst>
          </p:cNvPr>
          <p:cNvCxnSpPr>
            <a:cxnSpLocks/>
            <a:stCxn id="10" idx="4"/>
            <a:endCxn id="23" idx="0"/>
          </p:cNvCxnSpPr>
          <p:nvPr/>
        </p:nvCxnSpPr>
        <p:spPr>
          <a:xfrm flipH="1">
            <a:off x="2987847" y="2955529"/>
            <a:ext cx="2242984" cy="508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30E9EC0B-F324-AACC-4106-DCB00B63385E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 flipH="1">
            <a:off x="4412310" y="2955529"/>
            <a:ext cx="818521" cy="52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7F7CEA4-C7E7-C0B8-CA41-7BA6A0DDB8BB}"/>
              </a:ext>
            </a:extLst>
          </p:cNvPr>
          <p:cNvCxnSpPr>
            <a:cxnSpLocks/>
            <a:stCxn id="10" idx="4"/>
            <a:endCxn id="19" idx="0"/>
          </p:cNvCxnSpPr>
          <p:nvPr/>
        </p:nvCxnSpPr>
        <p:spPr>
          <a:xfrm>
            <a:off x="5230831" y="2955529"/>
            <a:ext cx="605943" cy="48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B280EF44-BC35-3B70-D352-F22CAEB98C90}"/>
              </a:ext>
            </a:extLst>
          </p:cNvPr>
          <p:cNvCxnSpPr>
            <a:cxnSpLocks/>
            <a:stCxn id="10" idx="4"/>
            <a:endCxn id="25" idx="0"/>
          </p:cNvCxnSpPr>
          <p:nvPr/>
        </p:nvCxnSpPr>
        <p:spPr>
          <a:xfrm>
            <a:off x="5230831" y="2955529"/>
            <a:ext cx="2097730" cy="521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71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7FC8-6806-6541-379F-00AC4E91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>
            <a:extLst>
              <a:ext uri="{FF2B5EF4-FFF2-40B4-BE49-F238E27FC236}">
                <a16:creationId xmlns:a16="http://schemas.microsoft.com/office/drawing/2014/main" id="{E53A78FB-9285-C928-0ED6-F9F5ED6C0FE4}"/>
              </a:ext>
            </a:extLst>
          </p:cNvPr>
          <p:cNvSpPr/>
          <p:nvPr/>
        </p:nvSpPr>
        <p:spPr>
          <a:xfrm>
            <a:off x="4330059" y="3025324"/>
            <a:ext cx="6713317" cy="1203767"/>
          </a:xfrm>
          <a:prstGeom prst="roundRect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B558C58-59D7-4113-535A-D44C688E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C3257A-54BC-2173-9CFD-AD31D1F0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E098840-C21E-920D-B010-4F664141800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sz="2400" dirty="0"/>
              <a:t>蒙特卡洛樹搜索：模擬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19F2BEE6-CF1F-08C8-D0EA-4F882E689F64}"/>
                  </a:ext>
                </a:extLst>
              </p:cNvPr>
              <p:cNvSpPr/>
              <p:nvPr/>
            </p:nvSpPr>
            <p:spPr>
              <a:xfrm>
                <a:off x="7009988" y="948355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19F2BEE6-CF1F-08C8-D0EA-4F882E689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988" y="948355"/>
                <a:ext cx="1211886" cy="66054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E3ABD377-948B-4E7C-6483-0E135A1C5B82}"/>
                  </a:ext>
                </a:extLst>
              </p:cNvPr>
              <p:cNvSpPr/>
              <p:nvPr/>
            </p:nvSpPr>
            <p:spPr>
              <a:xfrm>
                <a:off x="3800150" y="2069228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E3ABD377-948B-4E7C-6483-0E135A1C5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150" y="2069228"/>
                <a:ext cx="1211886" cy="66054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D08118D-03E5-5E13-79E1-F5C21EBA4AB3}"/>
                  </a:ext>
                </a:extLst>
              </p:cNvPr>
              <p:cNvSpPr/>
              <p:nvPr/>
            </p:nvSpPr>
            <p:spPr>
              <a:xfrm>
                <a:off x="7151563" y="2160602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7D08118D-03E5-5E13-79E1-F5C21EBA4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563" y="2160602"/>
                <a:ext cx="1211886" cy="66054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11CA128-1BA9-1E05-E79B-3197CD5E3FF4}"/>
                  </a:ext>
                </a:extLst>
              </p:cNvPr>
              <p:cNvSpPr/>
              <p:nvPr/>
            </p:nvSpPr>
            <p:spPr>
              <a:xfrm>
                <a:off x="5514522" y="2069228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11CA128-1BA9-1E05-E79B-3197CD5E3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22" y="2069228"/>
                <a:ext cx="1211886" cy="66054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F557093-60F5-F03C-5442-0C226523E153}"/>
                  </a:ext>
                </a:extLst>
              </p:cNvPr>
              <p:cNvSpPr/>
              <p:nvPr/>
            </p:nvSpPr>
            <p:spPr>
              <a:xfrm>
                <a:off x="9023476" y="2069227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F557093-60F5-F03C-5442-0C226523E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476" y="2069227"/>
                <a:ext cx="1211886" cy="66054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773895C-38B9-3169-70C3-6E2C5C41DCFF}"/>
                  </a:ext>
                </a:extLst>
              </p:cNvPr>
              <p:cNvSpPr/>
              <p:nvPr/>
            </p:nvSpPr>
            <p:spPr>
              <a:xfrm>
                <a:off x="10818059" y="2069227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773895C-38B9-3169-70C3-6E2C5C41D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059" y="2069227"/>
                <a:ext cx="1211886" cy="66054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E66E3B8-7150-AAAB-DB5D-286B0AD9BAD7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4406093" y="1608904"/>
            <a:ext cx="3209838" cy="46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953A0CD-D820-1BAA-D9F1-85EC11A8B80C}"/>
              </a:ext>
            </a:extLst>
          </p:cNvPr>
          <p:cNvCxnSpPr>
            <a:cxnSpLocks/>
            <a:stCxn id="8" idx="4"/>
            <a:endCxn id="13" idx="0"/>
          </p:cNvCxnSpPr>
          <p:nvPr/>
        </p:nvCxnSpPr>
        <p:spPr>
          <a:xfrm flipH="1">
            <a:off x="6120465" y="1608904"/>
            <a:ext cx="1495466" cy="46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BD04F8E7-6B6C-44C1-10B7-AC464299B82E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7615931" y="1608904"/>
            <a:ext cx="141575" cy="551698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903C058-4C89-D8B3-52B0-9C4F1F16DDFB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>
            <a:off x="7615931" y="1608904"/>
            <a:ext cx="2013488" cy="460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A7AB14DA-F23F-206C-A0E0-B035683252F0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>
            <a:off x="7615931" y="1608904"/>
            <a:ext cx="3808071" cy="460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E165F83-032C-4370-5804-09AA663FF926}"/>
              </a:ext>
            </a:extLst>
          </p:cNvPr>
          <p:cNvSpPr txBox="1"/>
          <p:nvPr/>
        </p:nvSpPr>
        <p:spPr>
          <a:xfrm>
            <a:off x="5666651" y="1554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D51C27-F0B9-0347-32A9-A4648906495B}"/>
              </a:ext>
            </a:extLst>
          </p:cNvPr>
          <p:cNvSpPr txBox="1"/>
          <p:nvPr/>
        </p:nvSpPr>
        <p:spPr>
          <a:xfrm>
            <a:off x="6699249" y="1811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DC0888C-B31E-645B-D51B-9E116611D667}"/>
              </a:ext>
            </a:extLst>
          </p:cNvPr>
          <p:cNvSpPr txBox="1"/>
          <p:nvPr/>
        </p:nvSpPr>
        <p:spPr>
          <a:xfrm>
            <a:off x="8613622" y="18248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DC9416F-8AEC-BEBB-FCED-23D4C828C533}"/>
              </a:ext>
            </a:extLst>
          </p:cNvPr>
          <p:cNvSpPr txBox="1"/>
          <p:nvPr/>
        </p:nvSpPr>
        <p:spPr>
          <a:xfrm>
            <a:off x="9826823" y="1587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06C1D0C-3E87-66BA-BF66-127F4D0D49A9}"/>
              </a:ext>
            </a:extLst>
          </p:cNvPr>
          <p:cNvSpPr txBox="1"/>
          <p:nvPr/>
        </p:nvSpPr>
        <p:spPr>
          <a:xfrm>
            <a:off x="7715046" y="16814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2CFE97DA-0466-356F-844D-F60AB266540D}"/>
                  </a:ext>
                </a:extLst>
              </p:cNvPr>
              <p:cNvSpPr/>
              <p:nvPr/>
            </p:nvSpPr>
            <p:spPr>
              <a:xfrm>
                <a:off x="7757506" y="3306612"/>
                <a:ext cx="1211886" cy="733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2CFE97DA-0466-356F-844D-F60AB2665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506" y="3306612"/>
                <a:ext cx="1211886" cy="73341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00127E5F-1C4C-D13B-4C5D-E5CAB9538B40}"/>
                  </a:ext>
                </a:extLst>
              </p:cNvPr>
              <p:cNvSpPr/>
              <p:nvPr/>
            </p:nvSpPr>
            <p:spPr>
              <a:xfrm>
                <a:off x="6333042" y="3343042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00127E5F-1C4C-D13B-4C5D-E5CAB9538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42" y="3343042"/>
                <a:ext cx="1211886" cy="66054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8A27725-457F-DA95-1BB5-40C45E7D6BC3}"/>
                  </a:ext>
                </a:extLst>
              </p:cNvPr>
              <p:cNvSpPr/>
              <p:nvPr/>
            </p:nvSpPr>
            <p:spPr>
              <a:xfrm>
                <a:off x="4908579" y="3329380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8A27725-457F-DA95-1BB5-40C45E7D6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579" y="3329380"/>
                <a:ext cx="1211886" cy="66054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769467B-7684-A3A0-EEFF-E0D5FED2CDA9}"/>
                  </a:ext>
                </a:extLst>
              </p:cNvPr>
              <p:cNvSpPr/>
              <p:nvPr/>
            </p:nvSpPr>
            <p:spPr>
              <a:xfrm>
                <a:off x="9249293" y="3343041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769467B-7684-A3A0-EEFF-E0D5FED2C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293" y="3343041"/>
                <a:ext cx="1211886" cy="66054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AF23CFB-0A43-953C-9F52-84DA217A03ED}"/>
              </a:ext>
            </a:extLst>
          </p:cNvPr>
          <p:cNvCxnSpPr>
            <a:cxnSpLocks/>
            <a:stCxn id="10" idx="4"/>
            <a:endCxn id="23" idx="0"/>
          </p:cNvCxnSpPr>
          <p:nvPr/>
        </p:nvCxnSpPr>
        <p:spPr>
          <a:xfrm flipH="1">
            <a:off x="5514522" y="2821151"/>
            <a:ext cx="2242984" cy="508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E08E0C5F-949E-4119-8FF3-E1BDFDBADA79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 flipH="1">
            <a:off x="6938985" y="2821151"/>
            <a:ext cx="818521" cy="52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B203FA8-015C-0B83-CFEA-842A3C32571E}"/>
              </a:ext>
            </a:extLst>
          </p:cNvPr>
          <p:cNvCxnSpPr>
            <a:cxnSpLocks/>
            <a:stCxn id="10" idx="4"/>
            <a:endCxn id="19" idx="0"/>
          </p:cNvCxnSpPr>
          <p:nvPr/>
        </p:nvCxnSpPr>
        <p:spPr>
          <a:xfrm>
            <a:off x="7757506" y="2821151"/>
            <a:ext cx="605943" cy="48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23EF779E-12A3-18B7-C92D-9000BA558853}"/>
              </a:ext>
            </a:extLst>
          </p:cNvPr>
          <p:cNvCxnSpPr>
            <a:cxnSpLocks/>
            <a:stCxn id="10" idx="4"/>
            <a:endCxn id="25" idx="0"/>
          </p:cNvCxnSpPr>
          <p:nvPr/>
        </p:nvCxnSpPr>
        <p:spPr>
          <a:xfrm>
            <a:off x="7757506" y="2821151"/>
            <a:ext cx="2097730" cy="521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4949678-29D7-81A6-5B34-0144CD71A5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84" y="4293985"/>
            <a:ext cx="5739810" cy="2228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E93F756-6B6A-5FAB-CD7F-AE2DFDB8F0E8}"/>
                  </a:ext>
                </a:extLst>
              </p:cNvPr>
              <p:cNvSpPr/>
              <p:nvPr/>
            </p:nvSpPr>
            <p:spPr>
              <a:xfrm>
                <a:off x="8376145" y="5462932"/>
                <a:ext cx="1211886" cy="733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E93F756-6B6A-5FAB-CD7F-AE2DFDB8F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45" y="5462932"/>
                <a:ext cx="1211886" cy="73341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3FCAD79E-A0DB-2CDF-0EF9-03A6A1D8830A}"/>
              </a:ext>
            </a:extLst>
          </p:cNvPr>
          <p:cNvCxnSpPr>
            <a:stCxn id="19" idx="4"/>
            <a:endCxn id="6" idx="0"/>
          </p:cNvCxnSpPr>
          <p:nvPr/>
        </p:nvCxnSpPr>
        <p:spPr>
          <a:xfrm rot="16200000" flipH="1">
            <a:off x="7961313" y="4442157"/>
            <a:ext cx="1422910" cy="618639"/>
          </a:xfrm>
          <a:prstGeom prst="curved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526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F56D8-34CC-3562-4957-DB07FDE73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>
            <a:extLst>
              <a:ext uri="{FF2B5EF4-FFF2-40B4-BE49-F238E27FC236}">
                <a16:creationId xmlns:a16="http://schemas.microsoft.com/office/drawing/2014/main" id="{C5850761-19EC-3C85-5232-3069F38E3CB7}"/>
              </a:ext>
            </a:extLst>
          </p:cNvPr>
          <p:cNvSpPr/>
          <p:nvPr/>
        </p:nvSpPr>
        <p:spPr>
          <a:xfrm>
            <a:off x="4330059" y="3025324"/>
            <a:ext cx="6713317" cy="1203767"/>
          </a:xfrm>
          <a:prstGeom prst="roundRect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6803809-4983-8ED0-3DA1-2C3ABCDD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5C803A-7978-9AEF-3D01-92F0B86F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6A3775B-65D1-39D4-C425-F13468E48AD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sz="2400" dirty="0"/>
              <a:t>蒙特卡洛樹搜索：回朔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9B27A4D-67AB-6DD0-6ABA-0B33177C1667}"/>
                  </a:ext>
                </a:extLst>
              </p:cNvPr>
              <p:cNvSpPr/>
              <p:nvPr/>
            </p:nvSpPr>
            <p:spPr>
              <a:xfrm>
                <a:off x="7009988" y="948355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9B27A4D-67AB-6DD0-6ABA-0B33177C1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988" y="948355"/>
                <a:ext cx="1211886" cy="66054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D745D788-D518-23D8-2F91-615590C7F328}"/>
                  </a:ext>
                </a:extLst>
              </p:cNvPr>
              <p:cNvSpPr/>
              <p:nvPr/>
            </p:nvSpPr>
            <p:spPr>
              <a:xfrm>
                <a:off x="3800150" y="2069228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D745D788-D518-23D8-2F91-615590C7F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150" y="2069228"/>
                <a:ext cx="1211886" cy="66054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DE5292F4-D297-934E-7473-6A22D37AC1DF}"/>
                  </a:ext>
                </a:extLst>
              </p:cNvPr>
              <p:cNvSpPr/>
              <p:nvPr/>
            </p:nvSpPr>
            <p:spPr>
              <a:xfrm>
                <a:off x="7151563" y="2160602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DE5292F4-D297-934E-7473-6A22D37AC1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563" y="2160602"/>
                <a:ext cx="1211886" cy="66054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F8F38D2-F249-44D0-BF5C-FEA76517EAD5}"/>
                  </a:ext>
                </a:extLst>
              </p:cNvPr>
              <p:cNvSpPr/>
              <p:nvPr/>
            </p:nvSpPr>
            <p:spPr>
              <a:xfrm>
                <a:off x="5514522" y="2069228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F8F38D2-F249-44D0-BF5C-FEA76517E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522" y="2069228"/>
                <a:ext cx="1211886" cy="66054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1CDAC2FB-3E3A-B57A-657B-BBF20D4C7AE1}"/>
                  </a:ext>
                </a:extLst>
              </p:cNvPr>
              <p:cNvSpPr/>
              <p:nvPr/>
            </p:nvSpPr>
            <p:spPr>
              <a:xfrm>
                <a:off x="9023476" y="2069227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1CDAC2FB-3E3A-B57A-657B-BBF20D4C7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476" y="2069227"/>
                <a:ext cx="1211886" cy="66054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0E4AAC5-7481-E538-6795-F3F16CD1CB4D}"/>
                  </a:ext>
                </a:extLst>
              </p:cNvPr>
              <p:cNvSpPr/>
              <p:nvPr/>
            </p:nvSpPr>
            <p:spPr>
              <a:xfrm>
                <a:off x="10818059" y="2069227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F0E4AAC5-7481-E538-6795-F3F16CD1C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059" y="2069227"/>
                <a:ext cx="1211886" cy="66054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61AE1E4-D11D-93F7-8233-B6A995411D1D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4406093" y="1608904"/>
            <a:ext cx="3209838" cy="46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0DF3EF7-A70C-862E-86E1-4DA80C5C2C0B}"/>
              </a:ext>
            </a:extLst>
          </p:cNvPr>
          <p:cNvCxnSpPr>
            <a:cxnSpLocks/>
            <a:stCxn id="8" idx="4"/>
            <a:endCxn id="13" idx="0"/>
          </p:cNvCxnSpPr>
          <p:nvPr/>
        </p:nvCxnSpPr>
        <p:spPr>
          <a:xfrm flipH="1">
            <a:off x="6120465" y="1608904"/>
            <a:ext cx="1495466" cy="46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0FA9420-B949-7914-356C-B5EB85CC9AB4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7615931" y="1608904"/>
            <a:ext cx="141575" cy="551698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8E4792A-8A18-06A6-0182-665DD67E6121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>
            <a:off x="7615931" y="1608904"/>
            <a:ext cx="2013488" cy="460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65717B8-27A4-073E-D4E7-3B82B3E3F3E3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>
            <a:off x="7615931" y="1608904"/>
            <a:ext cx="3808071" cy="460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13AD5F6-CD42-B04B-4B8D-0DEAFC52B274}"/>
              </a:ext>
            </a:extLst>
          </p:cNvPr>
          <p:cNvSpPr txBox="1"/>
          <p:nvPr/>
        </p:nvSpPr>
        <p:spPr>
          <a:xfrm>
            <a:off x="5666651" y="15542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7440105-4DE7-C334-B2AA-3025D54DFB71}"/>
              </a:ext>
            </a:extLst>
          </p:cNvPr>
          <p:cNvSpPr txBox="1"/>
          <p:nvPr/>
        </p:nvSpPr>
        <p:spPr>
          <a:xfrm>
            <a:off x="6699249" y="1811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9D11509-FDBF-7C15-F413-A1497D2B0235}"/>
              </a:ext>
            </a:extLst>
          </p:cNvPr>
          <p:cNvSpPr txBox="1"/>
          <p:nvPr/>
        </p:nvSpPr>
        <p:spPr>
          <a:xfrm>
            <a:off x="8613622" y="18248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ED0EA7E-BCC5-4635-5FF9-7E31E6B14F14}"/>
              </a:ext>
            </a:extLst>
          </p:cNvPr>
          <p:cNvSpPr txBox="1"/>
          <p:nvPr/>
        </p:nvSpPr>
        <p:spPr>
          <a:xfrm>
            <a:off x="9826823" y="15876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A7715B7-806A-9DF1-6466-6E433F37298C}"/>
              </a:ext>
            </a:extLst>
          </p:cNvPr>
          <p:cNvSpPr txBox="1"/>
          <p:nvPr/>
        </p:nvSpPr>
        <p:spPr>
          <a:xfrm>
            <a:off x="7715046" y="16814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42B378E-AB31-DD4D-5F97-7C466151207E}"/>
                  </a:ext>
                </a:extLst>
              </p:cNvPr>
              <p:cNvSpPr/>
              <p:nvPr/>
            </p:nvSpPr>
            <p:spPr>
              <a:xfrm>
                <a:off x="7757506" y="3306612"/>
                <a:ext cx="1211886" cy="733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42B378E-AB31-DD4D-5F97-7C4661512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506" y="3306612"/>
                <a:ext cx="1211886" cy="73341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EFCD44B-41F3-037C-7768-AE86E324211F}"/>
                  </a:ext>
                </a:extLst>
              </p:cNvPr>
              <p:cNvSpPr/>
              <p:nvPr/>
            </p:nvSpPr>
            <p:spPr>
              <a:xfrm>
                <a:off x="6333042" y="3343042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EFCD44B-41F3-037C-7768-AE86E32421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42" y="3343042"/>
                <a:ext cx="1211886" cy="66054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98B55117-FA37-2B88-9548-FAF0BC888742}"/>
                  </a:ext>
                </a:extLst>
              </p:cNvPr>
              <p:cNvSpPr/>
              <p:nvPr/>
            </p:nvSpPr>
            <p:spPr>
              <a:xfrm>
                <a:off x="4908579" y="3329380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98B55117-FA37-2B88-9548-FAF0BC888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579" y="3329380"/>
                <a:ext cx="1211886" cy="66054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E9C87A4B-6290-657E-4456-5DB9F5259416}"/>
                  </a:ext>
                </a:extLst>
              </p:cNvPr>
              <p:cNvSpPr/>
              <p:nvPr/>
            </p:nvSpPr>
            <p:spPr>
              <a:xfrm>
                <a:off x="9249293" y="3343041"/>
                <a:ext cx="1211886" cy="6605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E9C87A4B-6290-657E-4456-5DB9F5259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293" y="3343041"/>
                <a:ext cx="1211886" cy="66054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04F8989-3C67-56D6-19A9-DB462ECA48AF}"/>
              </a:ext>
            </a:extLst>
          </p:cNvPr>
          <p:cNvCxnSpPr>
            <a:cxnSpLocks/>
            <a:stCxn id="10" idx="4"/>
            <a:endCxn id="23" idx="0"/>
          </p:cNvCxnSpPr>
          <p:nvPr/>
        </p:nvCxnSpPr>
        <p:spPr>
          <a:xfrm flipH="1">
            <a:off x="5514522" y="2821151"/>
            <a:ext cx="2242984" cy="508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A1EC3D8-5865-FC5B-7CBC-F5E9644750EE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 flipH="1">
            <a:off x="6938985" y="2821151"/>
            <a:ext cx="818521" cy="52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7A4DD33-8283-E98F-180C-5B6A5E18D337}"/>
              </a:ext>
            </a:extLst>
          </p:cNvPr>
          <p:cNvCxnSpPr>
            <a:cxnSpLocks/>
            <a:stCxn id="10" idx="4"/>
            <a:endCxn id="19" idx="0"/>
          </p:cNvCxnSpPr>
          <p:nvPr/>
        </p:nvCxnSpPr>
        <p:spPr>
          <a:xfrm>
            <a:off x="7757506" y="2821151"/>
            <a:ext cx="605943" cy="48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ED13B1A-CEB0-9C80-4A0C-0092229A7BF2}"/>
              </a:ext>
            </a:extLst>
          </p:cNvPr>
          <p:cNvCxnSpPr>
            <a:cxnSpLocks/>
            <a:stCxn id="10" idx="4"/>
            <a:endCxn id="25" idx="0"/>
          </p:cNvCxnSpPr>
          <p:nvPr/>
        </p:nvCxnSpPr>
        <p:spPr>
          <a:xfrm>
            <a:off x="7757506" y="2821151"/>
            <a:ext cx="2097730" cy="521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F47BEC1A-565F-27A2-88DB-7EAC8DF86164}"/>
                  </a:ext>
                </a:extLst>
              </p:cNvPr>
              <p:cNvSpPr/>
              <p:nvPr/>
            </p:nvSpPr>
            <p:spPr>
              <a:xfrm>
                <a:off x="8376145" y="5462932"/>
                <a:ext cx="1211886" cy="73341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F47BEC1A-565F-27A2-88DB-7EAC8DF86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45" y="5462932"/>
                <a:ext cx="1211886" cy="73341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3FBBDCF1-2033-1BF9-49C3-579DD561CB42}"/>
              </a:ext>
            </a:extLst>
          </p:cNvPr>
          <p:cNvCxnSpPr>
            <a:stCxn id="19" idx="4"/>
            <a:endCxn id="6" idx="0"/>
          </p:cNvCxnSpPr>
          <p:nvPr/>
        </p:nvCxnSpPr>
        <p:spPr>
          <a:xfrm rot="16200000" flipH="1">
            <a:off x="7961313" y="4442157"/>
            <a:ext cx="1422910" cy="618639"/>
          </a:xfrm>
          <a:prstGeom prst="curved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4F1AFBD-D09D-2A3D-3478-DF235B3982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362" y="4379353"/>
            <a:ext cx="6187392" cy="2167158"/>
          </a:xfrm>
          <a:prstGeom prst="rect">
            <a:avLst/>
          </a:prstGeom>
        </p:spPr>
      </p:pic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AF2E2E55-33EA-3C6E-AEDE-744B18CC14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28963" y="2070337"/>
            <a:ext cx="1697708" cy="747518"/>
          </a:xfrm>
          <a:prstGeom prst="curvedConnector3">
            <a:avLst>
              <a:gd name="adj1" fmla="val 30910"/>
            </a:avLst>
          </a:prstGeom>
          <a:ln w="158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302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2168-6B95-15AD-912F-7354A359D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EEA456-9355-3CF5-C9FD-2BC006EA1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74" y="1082733"/>
            <a:ext cx="11364780" cy="51580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蒙特卡洛樹搜索（</a:t>
            </a:r>
            <a:r>
              <a:rPr lang="en" altLang="zh-CN" sz="2000" dirty="0"/>
              <a:t>MCTS</a:t>
            </a:r>
            <a:r>
              <a:rPr lang="zh-CN" altLang="en" sz="2000" dirty="0"/>
              <a:t>）</a:t>
            </a:r>
            <a:r>
              <a:rPr lang="zh-CN" altLang="en-US" sz="2000" dirty="0"/>
              <a:t>是一種基於模擬的方法，尤其適合用於解決動態、部分可觀察的環境中的決策問題。與動態規劃相比，</a:t>
            </a:r>
            <a:r>
              <a:rPr lang="en" altLang="zh-CN" sz="2000" dirty="0"/>
              <a:t>MCTS </a:t>
            </a:r>
            <a:r>
              <a:rPr lang="zh-CN" altLang="en-US" sz="2000" dirty="0"/>
              <a:t>在自動駕駛中有幾個明顯的優勢：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1.</a:t>
            </a:r>
            <a:r>
              <a:rPr lang="zh-CN" altLang="en-US" sz="2000" dirty="0"/>
              <a:t>適應大規模狀態空間：</a:t>
            </a:r>
            <a:r>
              <a:rPr lang="en-US" altLang="zh-CN" sz="2000" dirty="0"/>
              <a:t>MCTS </a:t>
            </a:r>
            <a:r>
              <a:rPr lang="zh-CN" altLang="en-US" sz="2000" dirty="0"/>
              <a:t>並不需要探索整個狀態空間，而是通過模擬來隨機選擇路徑，逐步構建一棵搜索樹。這種方法非常適合處理大規模狀態空間的問題，不需要窮舉所有可能的狀態。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2.</a:t>
            </a:r>
            <a:r>
              <a:rPr lang="zh-CN" altLang="en-US" sz="2000" dirty="0"/>
              <a:t>處理環境的不確定性：</a:t>
            </a:r>
            <a:r>
              <a:rPr lang="en-US" altLang="zh-CN" sz="2000" dirty="0"/>
              <a:t>MCTS </a:t>
            </a:r>
            <a:r>
              <a:rPr lang="zh-CN" altLang="en-US" sz="2000" dirty="0"/>
              <a:t>通過模擬多個可能的未來軌跡（通過隨機采樣），能夠在不確定的環境下做出決策。例如，在自動駕駛中，</a:t>
            </a:r>
            <a:r>
              <a:rPr lang="en-US" altLang="zh-CN" sz="2000" dirty="0"/>
              <a:t>MCTS </a:t>
            </a:r>
            <a:r>
              <a:rPr lang="zh-CN" altLang="en-US" sz="2000" dirty="0"/>
              <a:t>可以模擬不同的交通狀況（如前方車輛的加速或剎車）並基於模擬結果作出最優選擇。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3.</a:t>
            </a:r>
            <a:r>
              <a:rPr lang="zh-CN" altLang="en-US" sz="2000" dirty="0"/>
              <a:t>局部最優解的探索：</a:t>
            </a:r>
            <a:r>
              <a:rPr lang="en-US" altLang="zh-CN" sz="2000" dirty="0"/>
              <a:t>MCTS </a:t>
            </a:r>
            <a:r>
              <a:rPr lang="zh-CN" altLang="en-US" sz="2000" dirty="0"/>
              <a:t>通過擴展搜索樹的局部子樹，在每一輪模擬後對當前狀態進行評估，從而逐步優化決策。通過不斷模擬不同的場景和策略，</a:t>
            </a:r>
            <a:r>
              <a:rPr lang="en-US" altLang="zh-CN" sz="2000" dirty="0"/>
              <a:t>MCTS </a:t>
            </a:r>
            <a:r>
              <a:rPr lang="zh-CN" altLang="en-US" sz="2000" dirty="0"/>
              <a:t>可以找到一個接近最優的解決方案，適用於自動駕駛這種動態且多變的環境。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05BBDC3-DAD4-4DCD-23C4-C29C0A29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5" y="106480"/>
            <a:ext cx="11247120" cy="314062"/>
          </a:xfrm>
        </p:spPr>
        <p:txBody>
          <a:bodyPr/>
          <a:lstStyle/>
          <a:p>
            <a:r>
              <a:rPr lang="zh-CN" altLang="en-US" dirty="0"/>
              <a:t>蒙特卡洛樹搜索方法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2F9FEA-AC51-D302-990D-103BE12B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84C908F-9F7B-CB29-0EB5-8002A5F5266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sz="2800" dirty="0"/>
              <a:t>為什麽使用蒙特卡洛樹搜索（</a:t>
            </a:r>
            <a:r>
              <a:rPr lang="en" altLang="zh-CN" sz="2800" dirty="0"/>
              <a:t>MCTS</a:t>
            </a:r>
            <a:r>
              <a:rPr lang="zh-CN" altLang="en" sz="2800" dirty="0"/>
              <a:t>）：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10894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3BF4B-6B39-AF3F-43E5-27D80BD82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69E0AA1-85BD-DE64-6455-35B06ED8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4024C9-5255-25F1-9542-9496BB474AB8}"/>
              </a:ext>
            </a:extLst>
          </p:cNvPr>
          <p:cNvSpPr txBox="1"/>
          <p:nvPr/>
        </p:nvSpPr>
        <p:spPr>
          <a:xfrm>
            <a:off x="2199203" y="1230253"/>
            <a:ext cx="7897585" cy="451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、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ym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以及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highway</a:t>
            </a:r>
            <a:r>
              <a:rPr kumimoji="1"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_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env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kumimoji="1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介紹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、介紹開源項目的代碼架構</a:t>
            </a:r>
            <a:endParaRPr kumimoji="1"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、介紹基於模型的方法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動態規劃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蒙特卡羅樹搜索</a:t>
            </a:r>
            <a:endParaRPr kumimoji="1"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、代碼運行與結果展示實例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830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一、命令行（推薦）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en-US" altLang="zh-CN" sz="2400" dirty="0">
                <a:sym typeface="+mn-ea"/>
              </a:rPr>
              <a:t>(</a:t>
            </a:r>
            <a:r>
              <a:rPr lang="en-US" altLang="zh-CN" sz="2400" dirty="0" err="1">
                <a:sym typeface="+mn-ea"/>
              </a:rPr>
              <a:t>auto_driving</a:t>
            </a:r>
            <a:r>
              <a:rPr lang="en-US" altLang="zh-CN" sz="2400" dirty="0">
                <a:sym typeface="+mn-ea"/>
              </a:rPr>
              <a:t>) daiwenlong@nlp01:/data/code/</a:t>
            </a:r>
            <a:r>
              <a:rPr lang="en-US" altLang="zh-CN" sz="2400" dirty="0" err="1">
                <a:sym typeface="+mn-ea"/>
              </a:rPr>
              <a:t>daiwenlong</a:t>
            </a:r>
            <a:r>
              <a:rPr lang="en-US" altLang="zh-CN" sz="2400" dirty="0">
                <a:sym typeface="+mn-ea"/>
              </a:rPr>
              <a:t>/projects/</a:t>
            </a:r>
            <a:r>
              <a:rPr lang="en-US" altLang="zh-CN" sz="2400" dirty="0" err="1">
                <a:sym typeface="+mn-ea"/>
              </a:rPr>
              <a:t>rl</a:t>
            </a:r>
            <a:r>
              <a:rPr lang="en-US" altLang="zh-CN" sz="2400" dirty="0">
                <a:sym typeface="+mn-ea"/>
              </a:rPr>
              <a:t>-agents-</a:t>
            </a:r>
            <a:r>
              <a:rPr lang="zh-CN" altLang="en-US" sz="2400" dirty="0">
                <a:sym typeface="+mn-ea"/>
              </a:rPr>
              <a:t> </a:t>
            </a:r>
            <a:r>
              <a:rPr lang="en-US" altLang="zh-CN" sz="2400" dirty="0">
                <a:sym typeface="+mn-ea"/>
              </a:rPr>
              <a:t>	master/scripts$ python </a:t>
            </a:r>
            <a:r>
              <a:rPr lang="en-US" altLang="zh-CN" sz="2400" dirty="0" err="1">
                <a:sym typeface="+mn-ea"/>
              </a:rPr>
              <a:t>experiments.py</a:t>
            </a:r>
            <a:r>
              <a:rPr lang="en-US" altLang="zh-CN" sz="2400" dirty="0">
                <a:sym typeface="+mn-ea"/>
              </a:rPr>
              <a:t> evaluate 	configs/</a:t>
            </a:r>
            <a:r>
              <a:rPr lang="en-US" altLang="zh-CN" sz="2400" dirty="0" err="1">
                <a:sym typeface="+mn-ea"/>
              </a:rPr>
              <a:t>HighwayEnv</a:t>
            </a:r>
            <a:r>
              <a:rPr lang="en-US" altLang="zh-CN" sz="2400" dirty="0">
                <a:sym typeface="+mn-ea"/>
              </a:rPr>
              <a:t>/</a:t>
            </a:r>
            <a:r>
              <a:rPr lang="en-US" altLang="zh-CN" sz="2400" dirty="0" err="1">
                <a:sym typeface="+mn-ea"/>
              </a:rPr>
              <a:t>env.json</a:t>
            </a:r>
            <a:r>
              <a:rPr lang="en-US" altLang="zh-CN" sz="2400" dirty="0">
                <a:sym typeface="+mn-ea"/>
              </a:rPr>
              <a:t> 	configs/</a:t>
            </a:r>
            <a:r>
              <a:rPr lang="en-US" altLang="zh-CN" sz="2400" dirty="0" err="1">
                <a:sym typeface="+mn-ea"/>
              </a:rPr>
              <a:t>HighwayEnv</a:t>
            </a:r>
            <a:r>
              <a:rPr lang="en-US" altLang="zh-CN" sz="2400" dirty="0">
                <a:sym typeface="+mn-ea"/>
              </a:rPr>
              <a:t>/agents/</a:t>
            </a:r>
            <a:r>
              <a:rPr lang="en-US" altLang="zh-CN" sz="2400" dirty="0" err="1">
                <a:sym typeface="+mn-ea"/>
              </a:rPr>
              <a:t>MCTSAgent</a:t>
            </a:r>
            <a:r>
              <a:rPr lang="en-US" altLang="zh-CN" sz="2400" dirty="0">
                <a:sym typeface="+mn-ea"/>
              </a:rPr>
              <a:t>/</a:t>
            </a:r>
            <a:r>
              <a:rPr lang="en-US" altLang="zh-CN" sz="2400" dirty="0" err="1">
                <a:sym typeface="+mn-ea"/>
              </a:rPr>
              <a:t>baseline.json</a:t>
            </a:r>
            <a:r>
              <a:rPr lang="en-US" altLang="zh-CN" sz="2400" dirty="0">
                <a:sym typeface="+mn-ea"/>
              </a:rPr>
              <a:t> --train --episodes=20</a:t>
            </a:r>
          </a:p>
          <a:p>
            <a:r>
              <a:rPr lang="zh-CN" altLang="en-US" dirty="0">
                <a:sym typeface="+mn-ea"/>
              </a:rPr>
              <a:t>二、編譯器的運行按鈕（需要修改代碼）</a:t>
            </a:r>
            <a:r>
              <a:rPr lang="en-US" altLang="zh-CN" dirty="0">
                <a:sym typeface="+mn-ea"/>
              </a:rPr>
              <a:t>	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代碼運行與結果展示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7" name="内容占位符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運行方式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2155B35-05A7-DD5A-474B-C212FD931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914" y="3510890"/>
            <a:ext cx="5185458" cy="306643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4095F-0AFC-C2F0-B05B-1A9E4078D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26126D-BBFC-7858-52D4-9FA45098F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一、</a:t>
            </a:r>
            <a:r>
              <a:rPr lang="en" altLang="zh-CN" dirty="0" err="1">
                <a:sym typeface="+mn-ea"/>
              </a:rPr>
              <a:t>tensorboard</a:t>
            </a:r>
            <a:r>
              <a:rPr lang="zh-CN" altLang="en-US" dirty="0">
                <a:sym typeface="+mn-ea"/>
              </a:rPr>
              <a:t>查看結果：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" altLang="zh-CN" dirty="0" err="1">
                <a:sym typeface="+mn-ea"/>
              </a:rPr>
              <a:t>tensorboard</a:t>
            </a:r>
            <a:r>
              <a:rPr lang="en" altLang="zh-CN" dirty="0">
                <a:sym typeface="+mn-ea"/>
              </a:rPr>
              <a:t> --</a:t>
            </a:r>
            <a:r>
              <a:rPr lang="en" altLang="zh-CN" dirty="0" err="1">
                <a:sym typeface="+mn-ea"/>
              </a:rPr>
              <a:t>logdir</a:t>
            </a:r>
            <a:r>
              <a:rPr lang="en" altLang="zh-CN" dirty="0">
                <a:sym typeface="+mn-ea"/>
              </a:rPr>
              <a:t>=/Users/</a:t>
            </a:r>
            <a:r>
              <a:rPr lang="en" altLang="zh-CN" dirty="0" err="1">
                <a:sym typeface="+mn-ea"/>
              </a:rPr>
              <a:t>daiwenlong</a:t>
            </a:r>
            <a:r>
              <a:rPr lang="en" altLang="zh-CN" dirty="0">
                <a:sym typeface="+mn-ea"/>
              </a:rPr>
              <a:t>/Desktop/must/</a:t>
            </a:r>
            <a:r>
              <a:rPr lang="en" altLang="zh-CN" dirty="0" err="1">
                <a:sym typeface="+mn-ea"/>
              </a:rPr>
              <a:t>pycharmProject</a:t>
            </a:r>
            <a:r>
              <a:rPr lang="en" altLang="zh-CN" dirty="0">
                <a:sym typeface="+mn-ea"/>
              </a:rPr>
              <a:t>/</a:t>
            </a:r>
            <a:r>
              <a:rPr lang="en" altLang="zh-CN" dirty="0" err="1">
                <a:sym typeface="+mn-ea"/>
              </a:rPr>
              <a:t>rl</a:t>
            </a:r>
            <a:r>
              <a:rPr lang="en" altLang="zh-CN" dirty="0">
                <a:sym typeface="+mn-ea"/>
              </a:rPr>
              <a:t>-agents-master/scripts/out/</a:t>
            </a:r>
            <a:r>
              <a:rPr lang="en" altLang="zh-CN" dirty="0" err="1">
                <a:sym typeface="+mn-ea"/>
              </a:rPr>
              <a:t>HighwayEnv</a:t>
            </a:r>
            <a:r>
              <a:rPr lang="en" altLang="zh-CN" dirty="0">
                <a:sym typeface="+mn-ea"/>
              </a:rPr>
              <a:t>/</a:t>
            </a:r>
            <a:r>
              <a:rPr lang="en" altLang="zh-CN" dirty="0" err="1">
                <a:sym typeface="+mn-ea"/>
              </a:rPr>
              <a:t>MCTSAgent</a:t>
            </a:r>
            <a:r>
              <a:rPr lang="en" altLang="zh-CN" dirty="0">
                <a:sym typeface="+mn-ea"/>
              </a:rPr>
              <a:t>/baseline_20250618-212716_23018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二、</a:t>
            </a:r>
            <a:r>
              <a:rPr lang="en" altLang="zh-CN" dirty="0" err="1">
                <a:sym typeface="+mn-ea"/>
              </a:rPr>
              <a:t>pycharm</a:t>
            </a:r>
            <a:r>
              <a:rPr lang="zh-CN" altLang="en-US" dirty="0">
                <a:sym typeface="+mn-ea"/>
              </a:rPr>
              <a:t>播放訓練或測試視頻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B8A2A3E8-7265-3C88-601B-275E79E2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代碼運行與結果展示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59CCDCE-FDE1-F891-26F4-A1C711C7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5FA0419-27FD-15FF-35C3-86CF023A3C4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查看結果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DE2E3A-0D2D-4EE0-351B-55C4B54D6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8" y="3823560"/>
            <a:ext cx="4440939" cy="23834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9C356C-6333-E0B2-A38C-37D91C198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15" y="3774821"/>
            <a:ext cx="6528312" cy="24809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2DB9F2-56FE-FF65-31DD-8C08002B0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521" y="3823560"/>
            <a:ext cx="2954479" cy="99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1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1EEF0-9B16-E6BF-1017-26E995C29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F92397C-AA8D-2521-DF24-0391A095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代碼運行與結果展示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C0472B-8994-8BAA-62FD-87ED289E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EA545FA-EC74-4775-04CE-703A9298D4E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查看結果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F9A054-89C2-AF74-E487-C24588A1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00" y="1636707"/>
            <a:ext cx="4457700" cy="4178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8B3A74A-DC5A-1EE6-B7F9-8AA75D15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806" y="1636708"/>
            <a:ext cx="4435928" cy="41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95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11041-03CA-F68A-AF41-EABC5C03C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BB6E7E-C2BF-B1C1-FF67-FFCAE61E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一、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EE848E2-8605-B0F7-B5CB-8F60E358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代碼運行與結果展示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D34F22-E124-4C4E-E3BC-BAAFE5C7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92C1FEB-6756-0009-BA44-6093A09916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查看結果</a:t>
            </a:r>
          </a:p>
        </p:txBody>
      </p:sp>
      <p:pic>
        <p:nvPicPr>
          <p:cNvPr id="8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D3B59F8B-CEDB-3F96-B763-33A4406DA6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845" y="2023388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06774" y="1210988"/>
            <a:ext cx="11364780" cy="5158059"/>
          </a:xfrm>
        </p:spPr>
        <p:txBody>
          <a:bodyPr/>
          <a:lstStyle/>
          <a:p>
            <a:pPr>
              <a:lnSpc>
                <a:spcPts val="4060"/>
              </a:lnSpc>
            </a:pPr>
            <a:r>
              <a:rPr lang="zh-CN" altLang="en-US" dirty="0">
                <a:sym typeface="+mn-ea"/>
              </a:rPr>
              <a:t>內容總結：</a:t>
            </a:r>
            <a:endParaRPr lang="en-US" altLang="zh-CN" dirty="0">
              <a:sym typeface="+mn-ea"/>
            </a:endParaRPr>
          </a:p>
          <a:p>
            <a:pPr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gym</a:t>
            </a:r>
            <a:r>
              <a:rPr lang="zh-CN" altLang="en-US" dirty="0"/>
              <a:t>和</a:t>
            </a:r>
            <a:r>
              <a:rPr lang="en-US" altLang="zh-CN" dirty="0" err="1"/>
              <a:t>highway_env</a:t>
            </a:r>
            <a:r>
              <a:rPr lang="zh-CN" altLang="en-US" dirty="0"/>
              <a:t>的介紹</a:t>
            </a:r>
            <a:endParaRPr lang="en-US" altLang="zh-CN" dirty="0"/>
          </a:p>
          <a:p>
            <a:pPr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2</a:t>
            </a:r>
            <a:r>
              <a:rPr lang="zh-CN" altLang="en-US" dirty="0"/>
              <a:t>、項目的代碼架構</a:t>
            </a:r>
            <a:endParaRPr lang="en-US" altLang="zh-CN" dirty="0"/>
          </a:p>
          <a:p>
            <a:pPr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3</a:t>
            </a:r>
            <a:r>
              <a:rPr lang="zh-CN" altLang="en-US" dirty="0"/>
              <a:t>、基於模型的方法</a:t>
            </a:r>
            <a:r>
              <a:rPr lang="en-US" altLang="zh-CN" dirty="0"/>
              <a:t>——</a:t>
            </a:r>
            <a:r>
              <a:rPr lang="zh-CN" altLang="en-US" dirty="0"/>
              <a:t>值叠代、蒙特卡洛樹搜索</a:t>
            </a:r>
            <a:endParaRPr lang="en-US" altLang="zh-CN" dirty="0"/>
          </a:p>
          <a:p>
            <a:pPr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4</a:t>
            </a:r>
            <a:r>
              <a:rPr lang="zh-CN" altLang="en-US" dirty="0"/>
              <a:t>、項目運行與結果展示</a:t>
            </a:r>
          </a:p>
          <a:p>
            <a:pPr>
              <a:lnSpc>
                <a:spcPts val="4060"/>
              </a:lnSpc>
              <a:spcBef>
                <a:spcPts val="1200"/>
              </a:spcBef>
            </a:pP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？</a:t>
            </a:r>
            <a:endParaRPr lang="en-US" altLang="zh-CN" dirty="0"/>
          </a:p>
          <a:p>
            <a:pPr>
              <a:lnSpc>
                <a:spcPts val="4060"/>
              </a:lnSpc>
              <a:spcBef>
                <a:spcPts val="1200"/>
              </a:spcBef>
            </a:pPr>
            <a:r>
              <a:rPr lang="zh-CN" altLang="en-US" dirty="0"/>
              <a:t>嘗試：可以嘗試修改蒙特卡洛樹搜索算法中的參數（比如溫度）、不同的模擬策略等。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總結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7" name="内容占位符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總結與答疑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1EDFC-2C06-E94A-1F77-C6E02EC4D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27F838-B253-7112-1956-6313228D6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52" y="1199747"/>
            <a:ext cx="11364780" cy="51580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是一個強化學習環境的標準接口庫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en-US" altLang="zh-CN" sz="2200" dirty="0"/>
              <a:t>Gym</a:t>
            </a:r>
            <a:r>
              <a:rPr lang="zh-CN" altLang="en-US" sz="2200" dirty="0"/>
              <a:t>的核心接口設計：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en" altLang="zh-CN" sz="2200" dirty="0"/>
              <a:t>make()</a:t>
            </a:r>
            <a:r>
              <a:rPr lang="zh-CN" altLang="en-US" sz="2200" dirty="0"/>
              <a:t>：生成環境對象      </a:t>
            </a:r>
            <a:r>
              <a:rPr lang="en" altLang="zh-CN" sz="2200" dirty="0"/>
              <a:t>env = </a:t>
            </a:r>
            <a:r>
              <a:rPr lang="en" altLang="zh-CN" sz="2200" dirty="0" err="1"/>
              <a:t>gym.make</a:t>
            </a:r>
            <a:r>
              <a:rPr lang="en" altLang="zh-CN" sz="2200" dirty="0"/>
              <a:t>('CartPole-v1’)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en" altLang="zh-CN" sz="2200" dirty="0" err="1">
                <a:solidFill>
                  <a:srgbClr val="C00000"/>
                </a:solidFill>
              </a:rPr>
              <a:t>env.reset</a:t>
            </a:r>
            <a:r>
              <a:rPr lang="en" altLang="zh-CN" sz="2200" dirty="0">
                <a:solidFill>
                  <a:srgbClr val="C00000"/>
                </a:solidFill>
              </a:rPr>
              <a:t>()</a:t>
            </a:r>
            <a:r>
              <a:rPr lang="zh-CN" altLang="en" sz="2200" dirty="0">
                <a:solidFill>
                  <a:srgbClr val="C00000"/>
                </a:solidFill>
              </a:rPr>
              <a:t>：</a:t>
            </a:r>
            <a:r>
              <a:rPr lang="zh-CN" altLang="en-US" sz="2200" dirty="0">
                <a:solidFill>
                  <a:srgbClr val="C00000"/>
                </a:solidFill>
              </a:rPr>
              <a:t>將環境的狀態恢復到初始狀態</a:t>
            </a:r>
          </a:p>
          <a:p>
            <a:pPr lvl="1">
              <a:lnSpc>
                <a:spcPct val="150000"/>
              </a:lnSpc>
            </a:pPr>
            <a:r>
              <a:rPr lang="en" altLang="zh-CN" sz="2200" dirty="0" err="1">
                <a:solidFill>
                  <a:srgbClr val="C00000"/>
                </a:solidFill>
              </a:rPr>
              <a:t>env.step</a:t>
            </a:r>
            <a:r>
              <a:rPr lang="en" altLang="zh-CN" sz="2200" dirty="0">
                <a:solidFill>
                  <a:srgbClr val="C00000"/>
                </a:solidFill>
              </a:rPr>
              <a:t>()</a:t>
            </a:r>
            <a:r>
              <a:rPr lang="zh-CN" altLang="en" sz="2200" dirty="0">
                <a:solidFill>
                  <a:srgbClr val="C00000"/>
                </a:solidFill>
              </a:rPr>
              <a:t>：</a:t>
            </a:r>
            <a:r>
              <a:rPr lang="zh-CN" altLang="en-US" sz="2200" dirty="0">
                <a:solidFill>
                  <a:srgbClr val="C00000"/>
                </a:solidFill>
              </a:rPr>
              <a:t>單步執行</a:t>
            </a:r>
          </a:p>
          <a:p>
            <a:pPr lvl="1">
              <a:lnSpc>
                <a:spcPct val="150000"/>
              </a:lnSpc>
            </a:pPr>
            <a:r>
              <a:rPr lang="en" altLang="zh-CN" sz="2200" dirty="0" err="1">
                <a:solidFill>
                  <a:srgbClr val="C00000"/>
                </a:solidFill>
              </a:rPr>
              <a:t>env.render</a:t>
            </a:r>
            <a:r>
              <a:rPr lang="en" altLang="zh-CN" sz="2200" dirty="0">
                <a:solidFill>
                  <a:srgbClr val="C00000"/>
                </a:solidFill>
              </a:rPr>
              <a:t>()</a:t>
            </a:r>
            <a:r>
              <a:rPr lang="zh-CN" altLang="en" sz="2200" dirty="0">
                <a:solidFill>
                  <a:srgbClr val="C00000"/>
                </a:solidFill>
              </a:rPr>
              <a:t>：</a:t>
            </a:r>
            <a:r>
              <a:rPr lang="zh-CN" altLang="en-US" sz="2200" dirty="0">
                <a:solidFill>
                  <a:srgbClr val="C00000"/>
                </a:solidFill>
              </a:rPr>
              <a:t>渲染環境畫面</a:t>
            </a:r>
          </a:p>
          <a:p>
            <a:pPr lvl="1">
              <a:lnSpc>
                <a:spcPct val="150000"/>
              </a:lnSpc>
            </a:pPr>
            <a:r>
              <a:rPr lang="en" altLang="zh-CN" sz="2200" dirty="0" err="1">
                <a:solidFill>
                  <a:srgbClr val="C00000"/>
                </a:solidFill>
              </a:rPr>
              <a:t>env.close</a:t>
            </a:r>
            <a:r>
              <a:rPr lang="en" altLang="zh-CN" sz="2200" dirty="0">
                <a:solidFill>
                  <a:srgbClr val="C00000"/>
                </a:solidFill>
              </a:rPr>
              <a:t>()</a:t>
            </a:r>
            <a:r>
              <a:rPr lang="zh-CN" altLang="en" sz="2200" dirty="0">
                <a:solidFill>
                  <a:srgbClr val="C00000"/>
                </a:solidFill>
              </a:rPr>
              <a:t>：</a:t>
            </a:r>
            <a:r>
              <a:rPr lang="zh-CN" altLang="en-US" sz="2200" dirty="0">
                <a:solidFill>
                  <a:srgbClr val="C00000"/>
                </a:solidFill>
              </a:rPr>
              <a:t>關閉環境</a:t>
            </a:r>
            <a:endParaRPr lang="en-US" altLang="zh-CN" sz="2200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 altLang="zh-CN" sz="2200" dirty="0" err="1"/>
              <a:t>env.sample_space.sample</a:t>
            </a:r>
            <a:r>
              <a:rPr lang="en" altLang="zh-CN" sz="2200" dirty="0"/>
              <a:t>()</a:t>
            </a:r>
            <a:r>
              <a:rPr lang="zh-CN" altLang="en" sz="2200" dirty="0"/>
              <a:t>：</a:t>
            </a:r>
            <a:r>
              <a:rPr lang="zh-CN" altLang="en-US" sz="2200" dirty="0"/>
              <a:t>對動作空間進行隨機采樣</a:t>
            </a:r>
          </a:p>
          <a:p>
            <a:pPr lvl="1">
              <a:lnSpc>
                <a:spcPct val="150000"/>
              </a:lnSpc>
            </a:pPr>
            <a:r>
              <a:rPr lang="en" altLang="zh-CN" sz="2200" dirty="0" err="1"/>
              <a:t>env.seed</a:t>
            </a:r>
            <a:r>
              <a:rPr lang="en" altLang="zh-CN" sz="2200" dirty="0"/>
              <a:t>()</a:t>
            </a:r>
            <a:r>
              <a:rPr lang="zh-CN" altLang="en" sz="2200" dirty="0"/>
              <a:t>：</a:t>
            </a:r>
            <a:r>
              <a:rPr lang="zh-CN" altLang="en-US" sz="2200" dirty="0"/>
              <a:t>確保每次運行時環境的初始化狀態和隨機性是相同的</a:t>
            </a:r>
            <a:endParaRPr lang="en-US" altLang="zh-CN" sz="24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42B4CEF-9B85-DEAD-CDB5-832E677C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A6D326-065A-319B-5601-B1F75C9A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D7800AA-9282-F4BE-956F-D35E94C0C51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/>
              <a:t>Gym</a:t>
            </a:r>
            <a:r>
              <a:rPr lang="zh-CN" altLang="en-US" dirty="0"/>
              <a:t>是什麽？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8D9EA53A-6158-9C96-8354-C982D5C6A8A4}"/>
              </a:ext>
            </a:extLst>
          </p:cNvPr>
          <p:cNvSpPr/>
          <p:nvPr/>
        </p:nvSpPr>
        <p:spPr>
          <a:xfrm>
            <a:off x="9211129" y="980228"/>
            <a:ext cx="2167760" cy="4599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env=</a:t>
            </a:r>
            <a:r>
              <a:rPr kumimoji="1" lang="en-US" altLang="zh-CN" dirty="0" err="1">
                <a:solidFill>
                  <a:schemeClr val="tx1"/>
                </a:solidFill>
              </a:rPr>
              <a:t>gym.make</a:t>
            </a:r>
            <a:r>
              <a:rPr kumimoji="1" lang="en-US" altLang="zh-CN" dirty="0">
                <a:solidFill>
                  <a:schemeClr val="tx1"/>
                </a:solidFill>
              </a:rPr>
              <a:t>()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AE8741C3-CA1E-F4D6-45E2-DC32BB0678F1}"/>
              </a:ext>
            </a:extLst>
          </p:cNvPr>
          <p:cNvSpPr/>
          <p:nvPr/>
        </p:nvSpPr>
        <p:spPr>
          <a:xfrm>
            <a:off x="9230138" y="5192480"/>
            <a:ext cx="2129742" cy="4740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env.close</a:t>
            </a:r>
            <a:r>
              <a:rPr kumimoji="1" lang="en-US" altLang="zh-CN" dirty="0">
                <a:solidFill>
                  <a:schemeClr val="tx1"/>
                </a:solidFill>
              </a:rPr>
              <a:t>()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114411A-627C-3C1D-4BE1-B877BF49A25C}"/>
              </a:ext>
            </a:extLst>
          </p:cNvPr>
          <p:cNvSpPr/>
          <p:nvPr/>
        </p:nvSpPr>
        <p:spPr>
          <a:xfrm>
            <a:off x="9537570" y="2563844"/>
            <a:ext cx="1514877" cy="4599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env.step</a:t>
            </a:r>
            <a:r>
              <a:rPr kumimoji="1" lang="en-US" altLang="zh-CN" dirty="0">
                <a:solidFill>
                  <a:schemeClr val="tx1"/>
                </a:solidFill>
              </a:rPr>
              <a:t>()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A89F615-05CF-17C2-A59D-675BD5925C7C}"/>
              </a:ext>
            </a:extLst>
          </p:cNvPr>
          <p:cNvSpPr/>
          <p:nvPr/>
        </p:nvSpPr>
        <p:spPr>
          <a:xfrm>
            <a:off x="9537570" y="1771708"/>
            <a:ext cx="1514877" cy="4599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env.reset</a:t>
            </a:r>
            <a:r>
              <a:rPr kumimoji="1" lang="en-US" altLang="zh-CN" dirty="0">
                <a:solidFill>
                  <a:schemeClr val="tx1"/>
                </a:solidFill>
              </a:rPr>
              <a:t>()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91353B9-5265-4057-7B38-296FE5C1AFB5}"/>
              </a:ext>
            </a:extLst>
          </p:cNvPr>
          <p:cNvSpPr/>
          <p:nvPr/>
        </p:nvSpPr>
        <p:spPr>
          <a:xfrm>
            <a:off x="9537569" y="3295736"/>
            <a:ext cx="1514877" cy="4599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env.render</a:t>
            </a:r>
            <a:r>
              <a:rPr kumimoji="1" lang="en-US" altLang="zh-CN" dirty="0">
                <a:solidFill>
                  <a:schemeClr val="tx1"/>
                </a:solidFill>
              </a:rPr>
              <a:t>()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159F217-3B1B-A0FA-124D-04ACED8EDB61}"/>
              </a:ext>
            </a:extLst>
          </p:cNvPr>
          <p:cNvCxnSpPr>
            <a:stCxn id="2" idx="2"/>
            <a:endCxn id="13" idx="0"/>
          </p:cNvCxnSpPr>
          <p:nvPr/>
        </p:nvCxnSpPr>
        <p:spPr>
          <a:xfrm>
            <a:off x="10295009" y="1440176"/>
            <a:ext cx="0" cy="331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82F3F0F-53BF-2E8A-3B17-5DDF22F48B6F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10295009" y="2231656"/>
            <a:ext cx="0" cy="3321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F42E4E9-A475-5EE6-12B8-B8F046A5630F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10295008" y="3023792"/>
            <a:ext cx="1" cy="271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B629A26-63A9-10F3-EDA0-E233C6A58A95}"/>
              </a:ext>
            </a:extLst>
          </p:cNvPr>
          <p:cNvCxnSpPr>
            <a:cxnSpLocks/>
            <a:stCxn id="40" idx="2"/>
            <a:endCxn id="4" idx="0"/>
          </p:cNvCxnSpPr>
          <p:nvPr/>
        </p:nvCxnSpPr>
        <p:spPr>
          <a:xfrm>
            <a:off x="10295007" y="4719213"/>
            <a:ext cx="2" cy="47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菱形 39">
            <a:extLst>
              <a:ext uri="{FF2B5EF4-FFF2-40B4-BE49-F238E27FC236}">
                <a16:creationId xmlns:a16="http://schemas.microsoft.com/office/drawing/2014/main" id="{17BEC70C-EE2B-E04F-6607-8855CCF9D574}"/>
              </a:ext>
            </a:extLst>
          </p:cNvPr>
          <p:cNvSpPr/>
          <p:nvPr/>
        </p:nvSpPr>
        <p:spPr>
          <a:xfrm>
            <a:off x="9829670" y="4000640"/>
            <a:ext cx="930674" cy="718573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00" dirty="0">
                <a:solidFill>
                  <a:schemeClr val="tx1"/>
                </a:solidFill>
              </a:rPr>
              <a:t>end</a:t>
            </a:r>
            <a:endParaRPr kumimoji="1" lang="zh-CN" altLang="en-US" sz="1300" dirty="0">
              <a:solidFill>
                <a:schemeClr val="tx1"/>
              </a:solidFill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083ECD58-DEB9-2A18-1413-0FBF006967A8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flipH="1">
            <a:off x="10295007" y="3755684"/>
            <a:ext cx="1" cy="2449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>
            <a:extLst>
              <a:ext uri="{FF2B5EF4-FFF2-40B4-BE49-F238E27FC236}">
                <a16:creationId xmlns:a16="http://schemas.microsoft.com/office/drawing/2014/main" id="{DDDF652E-49E5-4E86-8CCD-7C280E234DF8}"/>
              </a:ext>
            </a:extLst>
          </p:cNvPr>
          <p:cNvCxnSpPr>
            <a:stCxn id="40" idx="1"/>
            <a:endCxn id="12" idx="1"/>
          </p:cNvCxnSpPr>
          <p:nvPr/>
        </p:nvCxnSpPr>
        <p:spPr>
          <a:xfrm rot="10800000">
            <a:off x="9537570" y="2793819"/>
            <a:ext cx="292100" cy="1566109"/>
          </a:xfrm>
          <a:prstGeom prst="bentConnector3">
            <a:avLst>
              <a:gd name="adj1" fmla="val 2501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4632A9B1-22FF-B502-7576-91641A9B5CD2}"/>
              </a:ext>
            </a:extLst>
          </p:cNvPr>
          <p:cNvSpPr txBox="1"/>
          <p:nvPr/>
        </p:nvSpPr>
        <p:spPr>
          <a:xfrm>
            <a:off x="9329820" y="402762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54B748A-21DB-4B6A-D4D0-0C7A2A39CB4F}"/>
              </a:ext>
            </a:extLst>
          </p:cNvPr>
          <p:cNvSpPr txBox="1"/>
          <p:nvPr/>
        </p:nvSpPr>
        <p:spPr>
          <a:xfrm>
            <a:off x="10319927" y="473576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12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353799" y="365125"/>
            <a:ext cx="502703" cy="365125"/>
          </a:xfrm>
          <a:prstGeom prst="rect">
            <a:avLst/>
          </a:prstGeom>
        </p:spPr>
        <p:txBody>
          <a:bodyPr/>
          <a:lstStyle/>
          <a:p>
            <a:fld id="{2D0209AD-E28C-4726-BE4E-D4239F457C7A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51774" y="2017814"/>
            <a:ext cx="5697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en-U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BE15C-67F7-FD8F-0C37-A789896C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FD81B6-10AB-4BAA-EAE7-C7CA9C960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52" y="1199747"/>
            <a:ext cx="11364780" cy="5158059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也是一個強化學習強化學習實驗環境庫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安裝：</a:t>
            </a:r>
            <a:r>
              <a:rPr lang="en" altLang="zh-CN" dirty="0"/>
              <a:t>pip install gymnasium</a:t>
            </a:r>
          </a:p>
          <a:p>
            <a:r>
              <a:rPr lang="zh-CN" altLang="en-US" dirty="0"/>
              <a:t>導入：</a:t>
            </a:r>
            <a:r>
              <a:rPr lang="en" altLang="zh-CN" dirty="0"/>
              <a:t>import gymnasium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gym</a:t>
            </a:r>
            <a:endParaRPr lang="en" altLang="zh-CN" dirty="0"/>
          </a:p>
          <a:p>
            <a:r>
              <a:rPr lang="zh-CN" altLang="en-US" dirty="0"/>
              <a:t>查看現有的環境：</a:t>
            </a:r>
            <a:r>
              <a:rPr lang="en" altLang="zh-CN" dirty="0" err="1"/>
              <a:t>gym.envs.registry.values</a:t>
            </a:r>
            <a:r>
              <a:rPr lang="en" altLang="zh-CN" dirty="0"/>
              <a:t>()</a:t>
            </a:r>
          </a:p>
          <a:p>
            <a:endParaRPr lang="en-US" altLang="zh-CN" sz="2200" dirty="0"/>
          </a:p>
          <a:p>
            <a:endParaRPr lang="en-US" altLang="zh-CN" sz="22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CB618F2-272D-D766-B1DE-4A3483FA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3F113F-6AC3-857E-2D27-0BB746FF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48C4E36-2302-D1A8-BA44-A606C1EA3CF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/>
              <a:t>Gym</a:t>
            </a:r>
            <a:r>
              <a:rPr lang="zh-CN" altLang="en-US" dirty="0"/>
              <a:t>是什麽？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9DB410-D49E-01DE-8EA1-86BF3A295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00" y="3429000"/>
            <a:ext cx="10642928" cy="25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23C0-F74F-D854-C3C9-96088C2CB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1EF219-906F-68F0-F19A-82AED03B7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52" y="1199747"/>
            <a:ext cx="11364780" cy="5158059"/>
          </a:xfrm>
        </p:spPr>
        <p:txBody>
          <a:bodyPr/>
          <a:lstStyle/>
          <a:p>
            <a:pPr>
              <a:lnSpc>
                <a:spcPts val="2500"/>
              </a:lnSpc>
            </a:pPr>
            <a:r>
              <a:rPr lang="en-US" altLang="zh-CN" sz="2000" dirty="0"/>
              <a:t>1. Action Space (</a:t>
            </a:r>
            <a:r>
              <a:rPr lang="zh-CN" altLang="en-US" sz="2000" dirty="0"/>
              <a:t>動作空間</a:t>
            </a:r>
            <a:r>
              <a:rPr lang="en-US" altLang="zh-CN" sz="2000" dirty="0"/>
              <a:t>)</a:t>
            </a:r>
          </a:p>
          <a:p>
            <a:pPr>
              <a:lnSpc>
                <a:spcPts val="2500"/>
              </a:lnSpc>
            </a:pPr>
            <a:r>
              <a:rPr lang="zh-CN" altLang="en-US" sz="2000" dirty="0"/>
              <a:t>動作空間表示在每一步中，智能體可以選擇的動作類型。對於離散動作空間，通常會返回一個 </a:t>
            </a:r>
            <a:r>
              <a:rPr lang="en" altLang="zh-CN" sz="2000" dirty="0"/>
              <a:t>Discrete </a:t>
            </a:r>
            <a:r>
              <a:rPr lang="zh-CN" altLang="en-US" sz="2000" dirty="0"/>
              <a:t>對象，它表示可供選擇的動作數目。對於連續動作空間，則是一個範圍。</a:t>
            </a:r>
            <a:endParaRPr lang="en-US" altLang="zh-CN" sz="2000" dirty="0"/>
          </a:p>
          <a:p>
            <a:pPr>
              <a:lnSpc>
                <a:spcPts val="2500"/>
              </a:lnSpc>
            </a:pPr>
            <a:r>
              <a:rPr lang="en-US" altLang="zh-CN" sz="1800" dirty="0"/>
              <a:t>print(</a:t>
            </a:r>
            <a:r>
              <a:rPr lang="en-US" altLang="zh-CN" sz="1800" dirty="0" err="1"/>
              <a:t>f"Action</a:t>
            </a:r>
            <a:r>
              <a:rPr lang="en-US" altLang="zh-CN" sz="1800" dirty="0"/>
              <a:t> space: {</a:t>
            </a:r>
            <a:r>
              <a:rPr lang="en-US" altLang="zh-CN" sz="1800" dirty="0" err="1"/>
              <a:t>env.action_space</a:t>
            </a:r>
            <a:r>
              <a:rPr lang="en-US" altLang="zh-CN" sz="1800" dirty="0"/>
              <a:t>}")  #</a:t>
            </a:r>
            <a:r>
              <a:rPr lang="zh-CN" altLang="en-US" sz="1800" dirty="0"/>
              <a:t>顯示動作空間的類型和具體信息</a:t>
            </a:r>
            <a:endParaRPr lang="en-US" altLang="zh-CN" sz="1800" dirty="0"/>
          </a:p>
          <a:p>
            <a:pPr>
              <a:lnSpc>
                <a:spcPts val="2500"/>
              </a:lnSpc>
            </a:pPr>
            <a:r>
              <a:rPr lang="zh-CN" altLang="en-US" sz="1800" dirty="0"/>
              <a:t>離散：</a:t>
            </a:r>
            <a:r>
              <a:rPr lang="en" altLang="zh-CN" sz="1800" dirty="0"/>
              <a:t>Discrete(2)</a:t>
            </a:r>
            <a:r>
              <a:rPr lang="zh-CN" altLang="en-US" sz="1800" dirty="0"/>
              <a:t>：</a:t>
            </a:r>
            <a:r>
              <a:rPr lang="en-US" altLang="zh-CN" sz="1800" dirty="0"/>
              <a:t>0</a:t>
            </a:r>
            <a:r>
              <a:rPr lang="zh-CN" altLang="en-US" sz="1800" dirty="0"/>
              <a:t>，</a:t>
            </a:r>
            <a:r>
              <a:rPr lang="en-US" altLang="zh-CN" sz="1800" dirty="0"/>
              <a:t>1</a:t>
            </a:r>
            <a:r>
              <a:rPr lang="zh-CN" altLang="en-US" sz="1800" dirty="0"/>
              <a:t>                 連續：</a:t>
            </a:r>
            <a:r>
              <a:rPr lang="en" altLang="zh-CN" sz="1800" dirty="0"/>
              <a:t>Box(low=[-1], high=[1])</a:t>
            </a:r>
            <a:endParaRPr lang="zh-CN" altLang="en-US" sz="1800" dirty="0"/>
          </a:p>
          <a:p>
            <a:pPr>
              <a:lnSpc>
                <a:spcPts val="2500"/>
              </a:lnSpc>
            </a:pPr>
            <a:r>
              <a:rPr lang="en-US" altLang="zh-CN" sz="1800" dirty="0"/>
              <a:t>print(</a:t>
            </a:r>
            <a:r>
              <a:rPr lang="en-US" altLang="zh-CN" sz="1800" dirty="0" err="1"/>
              <a:t>f"Sample</a:t>
            </a:r>
            <a:r>
              <a:rPr lang="en-US" altLang="zh-CN" sz="1800" dirty="0"/>
              <a:t> action: {</a:t>
            </a:r>
            <a:r>
              <a:rPr lang="en-US" altLang="zh-CN" sz="1800" dirty="0" err="1"/>
              <a:t>env.action_space.sample</a:t>
            </a:r>
            <a:r>
              <a:rPr lang="en-US" altLang="zh-CN" sz="1800" dirty="0"/>
              <a:t>()}")  #</a:t>
            </a:r>
            <a:r>
              <a:rPr lang="zh-CN" altLang="en-US" sz="1800" dirty="0"/>
              <a:t>返回一個隨機動作</a:t>
            </a:r>
            <a:endParaRPr lang="en-US" altLang="zh-CN" sz="1800" dirty="0"/>
          </a:p>
          <a:p>
            <a:pPr>
              <a:lnSpc>
                <a:spcPts val="2500"/>
              </a:lnSpc>
            </a:pPr>
            <a:r>
              <a:rPr lang="zh-CN" altLang="en-US" sz="1800" dirty="0"/>
              <a:t>離散：</a:t>
            </a:r>
            <a:r>
              <a:rPr lang="en-US" altLang="zh-CN" sz="1800" dirty="0"/>
              <a:t>0</a:t>
            </a:r>
            <a:r>
              <a:rPr lang="zh-CN" altLang="en-US" sz="1800" dirty="0"/>
              <a:t>                                             連續：</a:t>
            </a:r>
            <a:r>
              <a:rPr lang="en-US" altLang="zh-CN" sz="1800" dirty="0"/>
              <a:t>[0.3568122]</a:t>
            </a:r>
            <a:r>
              <a:rPr lang="zh-CN" altLang="en-US" sz="1800" dirty="0"/>
              <a:t>   </a:t>
            </a:r>
            <a:endParaRPr lang="en-US" altLang="zh-CN" sz="1800" dirty="0"/>
          </a:p>
          <a:p>
            <a:pPr marL="0" indent="0">
              <a:lnSpc>
                <a:spcPts val="2500"/>
              </a:lnSpc>
              <a:buNone/>
            </a:pPr>
            <a:r>
              <a:rPr lang="zh-CN" altLang="en-US" sz="1800" dirty="0"/>
              <a:t>                            </a:t>
            </a:r>
            <a:endParaRPr lang="en-US" altLang="zh-CN" sz="1800" dirty="0"/>
          </a:p>
          <a:p>
            <a:pPr>
              <a:lnSpc>
                <a:spcPts val="2500"/>
              </a:lnSpc>
            </a:pPr>
            <a:r>
              <a:rPr lang="en-US" altLang="zh-CN" sz="2000" dirty="0"/>
              <a:t>2. Observation Space (</a:t>
            </a:r>
            <a:r>
              <a:rPr lang="zh-CN" altLang="en-US" sz="2000" dirty="0"/>
              <a:t>觀測空間</a:t>
            </a:r>
            <a:r>
              <a:rPr lang="en-US" altLang="zh-CN" sz="2000" dirty="0"/>
              <a:t>)</a:t>
            </a:r>
          </a:p>
          <a:p>
            <a:pPr>
              <a:lnSpc>
                <a:spcPts val="2500"/>
              </a:lnSpc>
            </a:pPr>
            <a:r>
              <a:rPr lang="zh-CN" altLang="en-US" sz="2000" dirty="0"/>
              <a:t>觀測空間表示環境返回的狀態類型。在 </a:t>
            </a:r>
            <a:r>
              <a:rPr lang="en" altLang="zh-CN" sz="2000" dirty="0"/>
              <a:t>gym </a:t>
            </a:r>
            <a:r>
              <a:rPr lang="zh-CN" altLang="en-US" sz="2000" dirty="0"/>
              <a:t>中，觀測空間通常是一個 </a:t>
            </a:r>
            <a:r>
              <a:rPr lang="en" altLang="zh-CN" sz="2000" dirty="0"/>
              <a:t>Box </a:t>
            </a:r>
            <a:r>
              <a:rPr lang="zh-CN" altLang="en-US" sz="2000" dirty="0"/>
              <a:t>類型（用於連續值）或 </a:t>
            </a:r>
            <a:r>
              <a:rPr lang="en" altLang="zh-CN" sz="2000" dirty="0"/>
              <a:t>Discrete </a:t>
            </a:r>
            <a:r>
              <a:rPr lang="zh-CN" altLang="en-US" sz="2000" dirty="0"/>
              <a:t>類型（用於離散狀態） 。</a:t>
            </a:r>
            <a:endParaRPr lang="en-US" altLang="zh-CN" sz="2000" dirty="0"/>
          </a:p>
          <a:p>
            <a:pPr>
              <a:lnSpc>
                <a:spcPts val="2500"/>
              </a:lnSpc>
            </a:pPr>
            <a:r>
              <a:rPr lang="en-US" altLang="zh-CN" sz="1800" dirty="0"/>
              <a:t>print(</a:t>
            </a:r>
            <a:r>
              <a:rPr lang="en-US" altLang="zh-CN" sz="1800" dirty="0" err="1"/>
              <a:t>f"Observation</a:t>
            </a:r>
            <a:r>
              <a:rPr lang="en-US" altLang="zh-CN" sz="1800" dirty="0"/>
              <a:t> space: {</a:t>
            </a:r>
            <a:r>
              <a:rPr lang="en-US" altLang="zh-CN" sz="1800" dirty="0" err="1"/>
              <a:t>env.observation_space</a:t>
            </a:r>
            <a:r>
              <a:rPr lang="en-US" altLang="zh-CN" sz="1800" dirty="0"/>
              <a:t>}")  #</a:t>
            </a:r>
            <a:r>
              <a:rPr lang="zh-CN" altLang="en-US" sz="1800" dirty="0"/>
              <a:t>顯示觀測空間的類型和具體信息</a:t>
            </a:r>
          </a:p>
          <a:p>
            <a:pPr>
              <a:lnSpc>
                <a:spcPts val="2500"/>
              </a:lnSpc>
            </a:pPr>
            <a:r>
              <a:rPr lang="en-US" altLang="zh-CN" sz="1800" dirty="0"/>
              <a:t>print(</a:t>
            </a:r>
            <a:r>
              <a:rPr lang="en-US" altLang="zh-CN" sz="1800" dirty="0" err="1"/>
              <a:t>f"Sample</a:t>
            </a:r>
            <a:r>
              <a:rPr lang="en-US" altLang="zh-CN" sz="1800" dirty="0"/>
              <a:t> observation: {</a:t>
            </a:r>
            <a:r>
              <a:rPr lang="en-US" altLang="zh-CN" sz="1800" dirty="0" err="1"/>
              <a:t>env.observation_space.sample</a:t>
            </a:r>
            <a:r>
              <a:rPr lang="en-US" altLang="zh-CN" sz="1800" dirty="0"/>
              <a:t>()}")  #</a:t>
            </a:r>
            <a:r>
              <a:rPr lang="zh-CN" altLang="en-US" sz="1800" dirty="0"/>
              <a:t>返回一個隨機有效狀態</a:t>
            </a:r>
            <a:endParaRPr lang="en-US" altLang="zh-CN" sz="18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C7F823B-7ABB-F615-D169-BCD9AC98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86E077-1142-55F7-B06A-C4F09B4C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24D98AA-4B87-5BAB-DABF-13B5C1FB384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使用環境：</a:t>
            </a:r>
            <a:r>
              <a:rPr lang="en-US" altLang="zh-CN" dirty="0"/>
              <a:t> env = </a:t>
            </a:r>
            <a:r>
              <a:rPr lang="en-US" altLang="zh-CN" dirty="0" err="1"/>
              <a:t>gym.make</a:t>
            </a:r>
            <a:r>
              <a:rPr lang="en-US" altLang="zh-CN" dirty="0"/>
              <a:t>('')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614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722BE-FA9A-B9C9-769E-4F56567D3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7A97C4-417E-F797-2430-19C40ACA6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52" y="1199747"/>
            <a:ext cx="11364780" cy="5158059"/>
          </a:xfrm>
        </p:spPr>
        <p:txBody>
          <a:bodyPr/>
          <a:lstStyle/>
          <a:p>
            <a:r>
              <a:rPr lang="zh-CN" altLang="en-US" dirty="0"/>
              <a:t>功能：用於開始新的一輪遊戲</a:t>
            </a:r>
            <a:r>
              <a:rPr lang="en-US" altLang="zh-CN" dirty="0"/>
              <a:t>/</a:t>
            </a:r>
            <a:r>
              <a:rPr lang="zh-CN" altLang="en-US" dirty="0"/>
              <a:t>訓練回合（</a:t>
            </a:r>
            <a:r>
              <a:rPr lang="en" altLang="zh-CN" dirty="0"/>
              <a:t>episode</a:t>
            </a:r>
            <a:r>
              <a:rPr lang="zh-CN" altLang="en" dirty="0"/>
              <a:t>）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其內部就是在做一個狀態初始化的操作“</a:t>
            </a:r>
            <a:r>
              <a:rPr lang="en-US" altLang="zh-CN" dirty="0" err="1">
                <a:solidFill>
                  <a:srgbClr val="C00000"/>
                </a:solidFill>
              </a:rPr>
              <a:t>self.state</a:t>
            </a:r>
            <a:r>
              <a:rPr lang="en-US" altLang="zh-CN" dirty="0">
                <a:solidFill>
                  <a:srgbClr val="C00000"/>
                </a:solidFill>
              </a:rPr>
              <a:t> =</a:t>
            </a:r>
            <a:r>
              <a:rPr lang="zh-CN" altLang="en-US" dirty="0">
                <a:solidFill>
                  <a:srgbClr val="C00000"/>
                </a:solidFill>
              </a:rPr>
              <a:t>”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" altLang="zh-CN" dirty="0"/>
              <a:t>observation, info = </a:t>
            </a:r>
            <a:r>
              <a:rPr lang="en" altLang="zh-CN" dirty="0" err="1"/>
              <a:t>env.reset</a:t>
            </a:r>
            <a:r>
              <a:rPr lang="en" altLang="zh-CN" dirty="0"/>
              <a:t>()</a:t>
            </a:r>
          </a:p>
          <a:p>
            <a:pPr lvl="1">
              <a:lnSpc>
                <a:spcPct val="150000"/>
              </a:lnSpc>
            </a:pPr>
            <a:r>
              <a:rPr lang="en" altLang="zh-CN" sz="2400" dirty="0"/>
              <a:t>observation:</a:t>
            </a:r>
            <a:r>
              <a:rPr lang="zh-CN" altLang="en-US" sz="2400" dirty="0"/>
              <a:t>初始狀態（狀態向量或圖像）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" altLang="zh-CN" sz="2400" dirty="0"/>
              <a:t>info:</a:t>
            </a:r>
            <a:r>
              <a:rPr lang="zh-CN" altLang="en-US" sz="2400" dirty="0"/>
              <a:t>附加信息字典，可能包括種子、物理參數等</a:t>
            </a:r>
          </a:p>
          <a:p>
            <a:r>
              <a:rPr lang="zh-CN" altLang="en-US" dirty="0"/>
              <a:t>可選參數：</a:t>
            </a:r>
            <a:endParaRPr lang="en-US" altLang="zh-CN" dirty="0"/>
          </a:p>
          <a:p>
            <a:pPr lvl="1"/>
            <a:r>
              <a:rPr lang="en-US" altLang="zh-CN" sz="2400" dirty="0"/>
              <a:t>seed</a:t>
            </a:r>
            <a:r>
              <a:rPr lang="zh-CN" altLang="en-US" sz="2400" dirty="0"/>
              <a:t>：用於控製隨機性，確保每次復現結果一致</a:t>
            </a:r>
            <a:endParaRPr lang="en-US" altLang="zh-CN" sz="2400" dirty="0"/>
          </a:p>
          <a:p>
            <a:pPr lvl="1"/>
            <a:r>
              <a:rPr lang="en-US" altLang="zh-CN" sz="2400" dirty="0" err="1"/>
              <a:t>env.reset</a:t>
            </a:r>
            <a:r>
              <a:rPr lang="en-US" altLang="zh-CN" sz="2400" dirty="0"/>
              <a:t>(seed=42)</a:t>
            </a:r>
          </a:p>
          <a:p>
            <a:pPr lvl="1"/>
            <a:r>
              <a:rPr lang="en" altLang="zh-CN" sz="2400" dirty="0"/>
              <a:t>options</a:t>
            </a:r>
            <a:r>
              <a:rPr lang="zh-CN" altLang="en-US" sz="2400" dirty="0"/>
              <a:t>：自定義初始化配置</a:t>
            </a:r>
            <a:endParaRPr lang="en-US" altLang="zh-CN" sz="2400" dirty="0"/>
          </a:p>
          <a:p>
            <a:pPr lvl="1"/>
            <a:r>
              <a:rPr lang="en-US" altLang="zh-CN" sz="2400" dirty="0" err="1"/>
              <a:t>env.reset</a:t>
            </a:r>
            <a:r>
              <a:rPr lang="en-US" altLang="zh-CN" sz="2400" dirty="0"/>
              <a:t>(options={"</a:t>
            </a:r>
            <a:r>
              <a:rPr lang="en-US" altLang="zh-CN" sz="2400" dirty="0" err="1"/>
              <a:t>start_state</a:t>
            </a:r>
            <a:r>
              <a:rPr lang="en-US" altLang="zh-CN" sz="2400" dirty="0"/>
              <a:t>": [0.1, 0, 0, 0]})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FC0E9DA-9A71-F399-58B9-31BF75E94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C8B556-9A66-3963-C901-B14C6345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4AF9018-5271-F166-E929-A55A1B1FA55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環境初始化：</a:t>
            </a:r>
            <a:r>
              <a:rPr lang="en-US" altLang="zh-CN" dirty="0" err="1"/>
              <a:t>env.reset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226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0F858-2D31-9601-82D0-4732FFC21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BF7BA3-66B0-2612-F4A2-0D4380ACE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52" y="1199747"/>
            <a:ext cx="11364780" cy="5158059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其內部就是接收智能體的動作，並更新環境狀態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" altLang="zh-CN" dirty="0"/>
              <a:t>observation</a:t>
            </a:r>
            <a:r>
              <a:rPr lang="en" altLang="zh-CN" b="1" dirty="0"/>
              <a:t>,</a:t>
            </a:r>
            <a:r>
              <a:rPr lang="en" altLang="zh-CN" sz="2400" dirty="0"/>
              <a:t> </a:t>
            </a:r>
            <a:r>
              <a:rPr lang="en" altLang="zh-CN" dirty="0"/>
              <a:t>reward</a:t>
            </a:r>
            <a:r>
              <a:rPr lang="en" altLang="zh-CN" b="1" dirty="0"/>
              <a:t>,</a:t>
            </a:r>
            <a:r>
              <a:rPr lang="en" altLang="zh-CN" sz="2400" dirty="0"/>
              <a:t> </a:t>
            </a:r>
            <a:r>
              <a:rPr lang="en" altLang="zh-CN" dirty="0"/>
              <a:t>terminated</a:t>
            </a:r>
            <a:r>
              <a:rPr lang="en" altLang="zh-CN" b="1" dirty="0"/>
              <a:t>,</a:t>
            </a:r>
            <a:r>
              <a:rPr lang="en" altLang="zh-CN" sz="2400" dirty="0"/>
              <a:t> </a:t>
            </a:r>
            <a:r>
              <a:rPr lang="en" altLang="zh-CN" dirty="0"/>
              <a:t>truncated</a:t>
            </a:r>
            <a:r>
              <a:rPr lang="en" altLang="zh-CN" b="1" dirty="0"/>
              <a:t>,</a:t>
            </a:r>
            <a:r>
              <a:rPr lang="en" altLang="zh-CN" sz="2400" dirty="0"/>
              <a:t> </a:t>
            </a:r>
            <a:r>
              <a:rPr lang="en" altLang="zh-CN" dirty="0"/>
              <a:t>info</a:t>
            </a:r>
            <a:r>
              <a:rPr lang="en" altLang="zh-CN" sz="2400" dirty="0"/>
              <a:t> </a:t>
            </a:r>
            <a:r>
              <a:rPr lang="en" altLang="zh-CN" b="1" dirty="0"/>
              <a:t>=</a:t>
            </a:r>
            <a:r>
              <a:rPr lang="en" altLang="zh-CN" sz="2400" dirty="0"/>
              <a:t> </a:t>
            </a:r>
            <a:r>
              <a:rPr lang="en" altLang="zh-CN" dirty="0" err="1"/>
              <a:t>env</a:t>
            </a:r>
            <a:r>
              <a:rPr lang="en" altLang="zh-CN" b="1" dirty="0" err="1"/>
              <a:t>.</a:t>
            </a:r>
            <a:r>
              <a:rPr lang="en" altLang="zh-CN" dirty="0" err="1"/>
              <a:t>step</a:t>
            </a:r>
            <a:r>
              <a:rPr lang="en" altLang="zh-CN" b="1" dirty="0"/>
              <a:t>(</a:t>
            </a:r>
            <a:r>
              <a:rPr lang="en" altLang="zh-CN" dirty="0"/>
              <a:t>action</a:t>
            </a:r>
            <a:r>
              <a:rPr lang="en" altLang="zh-CN" b="1" dirty="0"/>
              <a:t>)</a:t>
            </a:r>
          </a:p>
          <a:p>
            <a:r>
              <a:rPr lang="zh-CN" altLang="en-US" sz="2400" dirty="0"/>
              <a:t>你向環境傳入</a:t>
            </a:r>
            <a:r>
              <a:rPr lang="en-US" altLang="zh-CN" sz="2400" dirty="0"/>
              <a:t>1</a:t>
            </a:r>
            <a:r>
              <a:rPr lang="zh-CN" altLang="en-US" sz="2400" dirty="0"/>
              <a:t>個動作 </a:t>
            </a:r>
            <a:r>
              <a:rPr lang="en" altLang="zh-CN" sz="2400" dirty="0"/>
              <a:t>action</a:t>
            </a:r>
            <a:r>
              <a:rPr lang="zh-CN" altLang="en" sz="2400" dirty="0"/>
              <a:t>，</a:t>
            </a:r>
            <a:r>
              <a:rPr lang="zh-CN" altLang="en-US" sz="2400" dirty="0"/>
              <a:t>環境返回</a:t>
            </a:r>
            <a:r>
              <a:rPr lang="en-US" altLang="zh-CN" sz="2400" dirty="0"/>
              <a:t>5</a:t>
            </a:r>
            <a:r>
              <a:rPr lang="zh-CN" altLang="en-US" sz="2400" dirty="0"/>
              <a:t>個值，它們的含義如下：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" altLang="zh-CN" sz="2400" dirty="0"/>
              <a:t>observation</a:t>
            </a:r>
            <a:r>
              <a:rPr lang="zh-CN" altLang="en" sz="2400" dirty="0"/>
              <a:t>：</a:t>
            </a:r>
            <a:r>
              <a:rPr lang="zh-CN" altLang="en-US" sz="2400" dirty="0"/>
              <a:t>執行動作後新的狀態（即下一步的觀察值）。</a:t>
            </a:r>
          </a:p>
          <a:p>
            <a:pPr lvl="1">
              <a:lnSpc>
                <a:spcPct val="150000"/>
              </a:lnSpc>
            </a:pPr>
            <a:r>
              <a:rPr lang="en" altLang="zh-CN" sz="2400" dirty="0"/>
              <a:t>reward</a:t>
            </a:r>
            <a:r>
              <a:rPr lang="zh-CN" altLang="en" sz="2400" dirty="0"/>
              <a:t>：</a:t>
            </a:r>
            <a:r>
              <a:rPr lang="zh-CN" altLang="en-US" sz="2400" dirty="0"/>
              <a:t>當前這一步獲得的獎勵值。</a:t>
            </a:r>
          </a:p>
          <a:p>
            <a:pPr lvl="1">
              <a:lnSpc>
                <a:spcPct val="150000"/>
              </a:lnSpc>
            </a:pPr>
            <a:r>
              <a:rPr lang="en" altLang="zh-CN" sz="2400" dirty="0"/>
              <a:t>terminated</a:t>
            </a:r>
            <a:r>
              <a:rPr lang="zh-CN" altLang="en" sz="2400" dirty="0"/>
              <a:t>：</a:t>
            </a:r>
            <a:r>
              <a:rPr lang="zh-CN" altLang="en-US" sz="2400" dirty="0"/>
              <a:t>是否因為目標完成或失敗而終止（任務自然結束）。</a:t>
            </a:r>
          </a:p>
          <a:p>
            <a:pPr lvl="1">
              <a:lnSpc>
                <a:spcPct val="150000"/>
              </a:lnSpc>
            </a:pPr>
            <a:r>
              <a:rPr lang="en" altLang="zh-CN" sz="2400" dirty="0"/>
              <a:t>truncated</a:t>
            </a:r>
            <a:r>
              <a:rPr lang="zh-CN" altLang="en" sz="2400" dirty="0"/>
              <a:t>：</a:t>
            </a:r>
            <a:r>
              <a:rPr lang="zh-CN" altLang="en-US" sz="2400" dirty="0"/>
              <a:t>是否因為達到最大步數或時間限製而被截斷。</a:t>
            </a:r>
          </a:p>
          <a:p>
            <a:pPr lvl="1">
              <a:lnSpc>
                <a:spcPct val="150000"/>
              </a:lnSpc>
            </a:pPr>
            <a:r>
              <a:rPr lang="en" altLang="zh-CN" sz="2400" dirty="0"/>
              <a:t>info</a:t>
            </a:r>
            <a:r>
              <a:rPr lang="zh-CN" altLang="en" sz="2400" dirty="0"/>
              <a:t>：</a:t>
            </a:r>
            <a:r>
              <a:rPr lang="zh-CN" altLang="en-US" sz="2400" dirty="0"/>
              <a:t>其他調試信息或診斷數據，不是訓練核心所必需的，但可能包含有用內容，如：渲染數據、距離目標的距離等。</a:t>
            </a:r>
            <a:endParaRPr lang="en-US" alt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7778466-1497-20AE-39C4-4CC2E629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Gym</a:t>
            </a:r>
            <a:r>
              <a:rPr lang="zh-CN" altLang="en-US" dirty="0"/>
              <a:t>以及</a:t>
            </a:r>
            <a:r>
              <a:rPr lang="en" altLang="zh-CN" dirty="0" err="1"/>
              <a:t>highway_env</a:t>
            </a:r>
            <a:r>
              <a:rPr lang="zh-CN" altLang="en-US" dirty="0"/>
              <a:t>的介紹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DE41A0-136D-DC0A-BD75-D91A077F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209AD-E28C-4726-BE4E-D4239F457C7A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CDDBAA5-E210-E6C2-1470-CABF3BE808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zh-CN" altLang="en-US" dirty="0"/>
              <a:t>單步執行：</a:t>
            </a:r>
            <a:r>
              <a:rPr lang="en-US" altLang="zh-CN" dirty="0" err="1"/>
              <a:t>env.step</a:t>
            </a:r>
            <a:r>
              <a:rPr lang="en-US" altLang="zh-CN" dirty="0"/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776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20382</TotalTime>
  <Words>5855</Words>
  <Application>Microsoft Macintosh PowerPoint</Application>
  <PresentationFormat>宽屏</PresentationFormat>
  <Paragraphs>591</Paragraphs>
  <Slides>50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等线</vt:lpstr>
      <vt:lpstr>黑体</vt:lpstr>
      <vt:lpstr>SimSun</vt:lpstr>
      <vt:lpstr>Arial</vt:lpstr>
      <vt:lpstr>Calibri</vt:lpstr>
      <vt:lpstr>Cambria Math</vt:lpstr>
      <vt:lpstr>Open Sans</vt:lpstr>
      <vt:lpstr>Times New Roman</vt:lpstr>
      <vt:lpstr>Wingdings</vt:lpstr>
      <vt:lpstr>Office 佈景主題</vt:lpstr>
      <vt:lpstr>PowerPoint 演示文稿</vt:lpstr>
      <vt:lpstr>目錄</vt:lpstr>
      <vt:lpstr>Gym以及highway_env的介紹</vt:lpstr>
      <vt:lpstr>Gym以及highway_env的介紹</vt:lpstr>
      <vt:lpstr>Gym以及highway_env的介紹</vt:lpstr>
      <vt:lpstr>Gym以及highway_env的介紹</vt:lpstr>
      <vt:lpstr>Gym以及highway_env的介紹</vt:lpstr>
      <vt:lpstr>Gym以及highway_env的介紹</vt:lpstr>
      <vt:lpstr>Gym以及highway_env的介紹</vt:lpstr>
      <vt:lpstr>Gym以及highway_env的介紹</vt:lpstr>
      <vt:lpstr>Gym以及highway_env的介紹</vt:lpstr>
      <vt:lpstr>Gym以及highway_env的介紹</vt:lpstr>
      <vt:lpstr>Gym以及highway_env的介紹</vt:lpstr>
      <vt:lpstr>Gym以及highway_env的介紹</vt:lpstr>
      <vt:lpstr>Gym以及highway_env的介紹</vt:lpstr>
      <vt:lpstr>PowerPoint 演示文稿</vt:lpstr>
      <vt:lpstr>PowerPoint 演示文稿</vt:lpstr>
      <vt:lpstr>項目概述與架構</vt:lpstr>
      <vt:lpstr>項目概述與架構</vt:lpstr>
      <vt:lpstr>項目概述與架構</vt:lpstr>
      <vt:lpstr>項目概述與架構</vt:lpstr>
      <vt:lpstr>項目概述與架構</vt:lpstr>
      <vt:lpstr>項目概述與架構</vt:lpstr>
      <vt:lpstr>項目概述與架構</vt:lpstr>
      <vt:lpstr>項目概述與架構</vt:lpstr>
      <vt:lpstr>項目概述與架構</vt:lpstr>
      <vt:lpstr>項目概述與架構</vt:lpstr>
      <vt:lpstr>項目概述與架構</vt:lpstr>
      <vt:lpstr>PowerPoint 演示文稿</vt:lpstr>
      <vt:lpstr>蒙特卡洛樹搜索方法</vt:lpstr>
      <vt:lpstr>蒙特卡洛樹搜索方法</vt:lpstr>
      <vt:lpstr>蒙特卡洛樹搜索方法</vt:lpstr>
      <vt:lpstr>蒙特卡洛樹搜索方法</vt:lpstr>
      <vt:lpstr>蒙特卡洛樹搜索方法</vt:lpstr>
      <vt:lpstr>蒙特卡洛樹搜索方法</vt:lpstr>
      <vt:lpstr>蒙特卡洛樹搜索方法</vt:lpstr>
      <vt:lpstr>蒙特卡洛樹搜索方法</vt:lpstr>
      <vt:lpstr>蒙特卡洛樹搜索方法</vt:lpstr>
      <vt:lpstr>蒙特卡洛樹搜索方法</vt:lpstr>
      <vt:lpstr>蒙特卡洛樹搜索方法</vt:lpstr>
      <vt:lpstr>蒙特卡洛樹搜索方法</vt:lpstr>
      <vt:lpstr>蒙特卡洛樹搜索方法</vt:lpstr>
      <vt:lpstr>蒙特卡洛樹搜索方法</vt:lpstr>
      <vt:lpstr>PowerPoint 演示文稿</vt:lpstr>
      <vt:lpstr>代碼運行與結果展示</vt:lpstr>
      <vt:lpstr>代碼運行與結果展示</vt:lpstr>
      <vt:lpstr>代碼運行與結果展示</vt:lpstr>
      <vt:lpstr>代碼運行與結果展示</vt:lpstr>
      <vt:lpstr>總結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Zhao Xichen (趙洗塵)</dc:creator>
  <cp:lastModifiedBy>3240001825@student.must.edu.mo</cp:lastModifiedBy>
  <cp:revision>1012</cp:revision>
  <cp:lastPrinted>2018-08-29T07:21:00Z</cp:lastPrinted>
  <dcterms:created xsi:type="dcterms:W3CDTF">2018-08-27T09:51:00Z</dcterms:created>
  <dcterms:modified xsi:type="dcterms:W3CDTF">2025-07-16T00:56:59Z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16DD3BA0BB2B4812A45FAD2ED0B5623F_12</vt:lpwstr>
  </property>
  <property fmtid="{D5CDD505-2E9C-101B-9397-08002B2CF9AE}" pid="3" name="KSOProductBuildVer">
    <vt:lpwstr>2052-12.1.0.21541</vt:lpwstr>
  </property>
</Properties>
</file>